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slideLayouts/slideLayout2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3" r:id="rId3"/>
    <p:sldMasterId id="2147483675" r:id="rId4"/>
    <p:sldMasterId id="2147483677" r:id="rId5"/>
    <p:sldMasterId id="2147483679" r:id="rId6"/>
  </p:sldMasterIdLst>
  <p:notesMasterIdLst>
    <p:notesMasterId r:id="rId64"/>
  </p:notesMasterIdLst>
  <p:sldIdLst>
    <p:sldId id="260" r:id="rId7"/>
    <p:sldId id="259" r:id="rId8"/>
    <p:sldId id="297" r:id="rId9"/>
    <p:sldId id="293" r:id="rId10"/>
    <p:sldId id="294" r:id="rId11"/>
    <p:sldId id="295" r:id="rId12"/>
    <p:sldId id="323" r:id="rId13"/>
    <p:sldId id="324" r:id="rId14"/>
    <p:sldId id="356" r:id="rId15"/>
    <p:sldId id="355" r:id="rId16"/>
    <p:sldId id="351" r:id="rId17"/>
    <p:sldId id="352" r:id="rId18"/>
    <p:sldId id="353" r:id="rId19"/>
    <p:sldId id="354" r:id="rId20"/>
    <p:sldId id="325" r:id="rId21"/>
    <p:sldId id="326" r:id="rId22"/>
    <p:sldId id="327" r:id="rId23"/>
    <p:sldId id="328" r:id="rId24"/>
    <p:sldId id="329" r:id="rId25"/>
    <p:sldId id="330" r:id="rId26"/>
    <p:sldId id="331" r:id="rId27"/>
    <p:sldId id="362" r:id="rId28"/>
    <p:sldId id="332" r:id="rId29"/>
    <p:sldId id="333" r:id="rId30"/>
    <p:sldId id="357" r:id="rId31"/>
    <p:sldId id="358" r:id="rId32"/>
    <p:sldId id="359" r:id="rId33"/>
    <p:sldId id="360" r:id="rId34"/>
    <p:sldId id="361" r:id="rId35"/>
    <p:sldId id="334" r:id="rId36"/>
    <p:sldId id="335" r:id="rId37"/>
    <p:sldId id="336" r:id="rId38"/>
    <p:sldId id="337" r:id="rId39"/>
    <p:sldId id="338" r:id="rId40"/>
    <p:sldId id="339" r:id="rId41"/>
    <p:sldId id="340" r:id="rId42"/>
    <p:sldId id="365" r:id="rId43"/>
    <p:sldId id="341" r:id="rId44"/>
    <p:sldId id="369" r:id="rId45"/>
    <p:sldId id="368" r:id="rId46"/>
    <p:sldId id="363" r:id="rId47"/>
    <p:sldId id="367" r:id="rId48"/>
    <p:sldId id="343" r:id="rId49"/>
    <p:sldId id="344" r:id="rId50"/>
    <p:sldId id="370" r:id="rId51"/>
    <p:sldId id="347" r:id="rId52"/>
    <p:sldId id="366" r:id="rId53"/>
    <p:sldId id="348" r:id="rId54"/>
    <p:sldId id="345" r:id="rId55"/>
    <p:sldId id="346" r:id="rId56"/>
    <p:sldId id="349" r:id="rId57"/>
    <p:sldId id="350" r:id="rId58"/>
    <p:sldId id="364" r:id="rId59"/>
    <p:sldId id="318" r:id="rId60"/>
    <p:sldId id="319" r:id="rId61"/>
    <p:sldId id="320" r:id="rId62"/>
    <p:sldId id="321" r:id="rId63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theme" Target="theme/theme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Relationship Id="rId5" Type="http://schemas.openxmlformats.org/officeDocument/2006/relationships/image" Target="../media/image91.wmf"/><Relationship Id="rId4" Type="http://schemas.openxmlformats.org/officeDocument/2006/relationships/image" Target="../media/image9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E12EE-60AF-4994-B94E-7C2A86A36292}" type="datetimeFigureOut">
              <a:rPr lang="tr-TR" smtClean="0"/>
              <a:t>18.05.2020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7A23B-3510-41F6-A3EC-AB1A09BC032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50811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A75A1586-E455-4043-8CFB-F160A3F7B3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92C425CF-8FEB-4FAC-AFE9-910DE75ED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cs typeface="Arial" panose="020B060402020202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94D18EDF-A45B-4304-9FFA-F21A097EB2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FF7263A-9DFD-4499-AC03-E175864741F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787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>
            <a:extLst>
              <a:ext uri="{FF2B5EF4-FFF2-40B4-BE49-F238E27FC236}">
                <a16:creationId xmlns:a16="http://schemas.microsoft.com/office/drawing/2014/main" id="{76E28B1E-EEBF-4D70-A947-F4D2D19818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Notes Placeholder 2">
            <a:extLst>
              <a:ext uri="{FF2B5EF4-FFF2-40B4-BE49-F238E27FC236}">
                <a16:creationId xmlns:a16="http://schemas.microsoft.com/office/drawing/2014/main" id="{71C6B503-86A7-4FA4-A8EC-E37787869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cs typeface="Arial" panose="020B0604020202020204" pitchFamily="34" charset="0"/>
            </a:endParaRPr>
          </a:p>
        </p:txBody>
      </p:sp>
      <p:sp>
        <p:nvSpPr>
          <p:cNvPr id="79876" name="Slide Number Placeholder 3">
            <a:extLst>
              <a:ext uri="{FF2B5EF4-FFF2-40B4-BE49-F238E27FC236}">
                <a16:creationId xmlns:a16="http://schemas.microsoft.com/office/drawing/2014/main" id="{A1397E86-EFE9-41A9-8DE5-EBA040D58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B3D0CBD-2B3A-43DC-81BC-B868227EF5D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342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>
            <a:extLst>
              <a:ext uri="{FF2B5EF4-FFF2-40B4-BE49-F238E27FC236}">
                <a16:creationId xmlns:a16="http://schemas.microsoft.com/office/drawing/2014/main" id="{2C1CC86B-20BF-4F19-9071-F78C1135A2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Notes Placeholder 2">
            <a:extLst>
              <a:ext uri="{FF2B5EF4-FFF2-40B4-BE49-F238E27FC236}">
                <a16:creationId xmlns:a16="http://schemas.microsoft.com/office/drawing/2014/main" id="{669141E8-65F8-4687-B8B5-6A7385A65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cs typeface="Arial" panose="020B0604020202020204" pitchFamily="34" charset="0"/>
            </a:endParaRPr>
          </a:p>
        </p:txBody>
      </p:sp>
      <p:sp>
        <p:nvSpPr>
          <p:cNvPr id="81924" name="Slide Number Placeholder 3">
            <a:extLst>
              <a:ext uri="{FF2B5EF4-FFF2-40B4-BE49-F238E27FC236}">
                <a16:creationId xmlns:a16="http://schemas.microsoft.com/office/drawing/2014/main" id="{9075066D-077A-439B-92C1-F02C0A0E8E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F874692-0FCE-41E3-9072-32C60F6353D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2540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>
            <a:extLst>
              <a:ext uri="{FF2B5EF4-FFF2-40B4-BE49-F238E27FC236}">
                <a16:creationId xmlns:a16="http://schemas.microsoft.com/office/drawing/2014/main" id="{95ABD175-6E08-450D-89BF-9CD971F306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Notes Placeholder 2">
            <a:extLst>
              <a:ext uri="{FF2B5EF4-FFF2-40B4-BE49-F238E27FC236}">
                <a16:creationId xmlns:a16="http://schemas.microsoft.com/office/drawing/2014/main" id="{F778F2E0-E7B2-4560-8482-2FFF1416A7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cs typeface="Arial" panose="020B0604020202020204" pitchFamily="34" charset="0"/>
            </a:endParaRPr>
          </a:p>
        </p:txBody>
      </p:sp>
      <p:sp>
        <p:nvSpPr>
          <p:cNvPr id="49156" name="Slide Number Placeholder 3">
            <a:extLst>
              <a:ext uri="{FF2B5EF4-FFF2-40B4-BE49-F238E27FC236}">
                <a16:creationId xmlns:a16="http://schemas.microsoft.com/office/drawing/2014/main" id="{78516CCD-B4A1-4FFE-B6F6-700AF6AF6B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0485EE-DA4A-41C4-82C2-180EE97BDE0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582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>
            <a:extLst>
              <a:ext uri="{FF2B5EF4-FFF2-40B4-BE49-F238E27FC236}">
                <a16:creationId xmlns:a16="http://schemas.microsoft.com/office/drawing/2014/main" id="{EBE40112-999D-469D-B27D-E17FFD328C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>
            <a:extLst>
              <a:ext uri="{FF2B5EF4-FFF2-40B4-BE49-F238E27FC236}">
                <a16:creationId xmlns:a16="http://schemas.microsoft.com/office/drawing/2014/main" id="{07EC47E0-19C8-46D0-990B-B0BF4E48E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cs typeface="Arial" panose="020B0604020202020204" pitchFamily="34" charset="0"/>
            </a:endParaRPr>
          </a:p>
        </p:txBody>
      </p:sp>
      <p:sp>
        <p:nvSpPr>
          <p:cNvPr id="51204" name="Slide Number Placeholder 3">
            <a:extLst>
              <a:ext uri="{FF2B5EF4-FFF2-40B4-BE49-F238E27FC236}">
                <a16:creationId xmlns:a16="http://schemas.microsoft.com/office/drawing/2014/main" id="{2829ED58-C59B-4D52-9CB4-3419D24CC3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6DF573-9838-4A3D-B777-0DDF43891BD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297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>
            <a:extLst>
              <a:ext uri="{FF2B5EF4-FFF2-40B4-BE49-F238E27FC236}">
                <a16:creationId xmlns:a16="http://schemas.microsoft.com/office/drawing/2014/main" id="{78EAB7D0-1E2C-4B73-9D3B-17E8F12761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>
            <a:extLst>
              <a:ext uri="{FF2B5EF4-FFF2-40B4-BE49-F238E27FC236}">
                <a16:creationId xmlns:a16="http://schemas.microsoft.com/office/drawing/2014/main" id="{94D53FAB-E777-4F53-BE03-624385AA7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cs typeface="Arial" panose="020B0604020202020204" pitchFamily="34" charset="0"/>
            </a:endParaRPr>
          </a:p>
        </p:txBody>
      </p:sp>
      <p:sp>
        <p:nvSpPr>
          <p:cNvPr id="55300" name="Slide Number Placeholder 3">
            <a:extLst>
              <a:ext uri="{FF2B5EF4-FFF2-40B4-BE49-F238E27FC236}">
                <a16:creationId xmlns:a16="http://schemas.microsoft.com/office/drawing/2014/main" id="{826DFF68-FAAE-4A25-BABA-593F968F04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D11F65-8D06-4339-81C7-96DD6F6EA96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9400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>
            <a:extLst>
              <a:ext uri="{FF2B5EF4-FFF2-40B4-BE49-F238E27FC236}">
                <a16:creationId xmlns:a16="http://schemas.microsoft.com/office/drawing/2014/main" id="{EE52ED77-7A6A-4140-9C31-A3DC68D0F7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>
            <a:extLst>
              <a:ext uri="{FF2B5EF4-FFF2-40B4-BE49-F238E27FC236}">
                <a16:creationId xmlns:a16="http://schemas.microsoft.com/office/drawing/2014/main" id="{24571775-A22A-423C-985D-C19ED4B45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cs typeface="Arial" panose="020B0604020202020204" pitchFamily="34" charset="0"/>
            </a:endParaRPr>
          </a:p>
        </p:txBody>
      </p:sp>
      <p:sp>
        <p:nvSpPr>
          <p:cNvPr id="57348" name="Slide Number Placeholder 3">
            <a:extLst>
              <a:ext uri="{FF2B5EF4-FFF2-40B4-BE49-F238E27FC236}">
                <a16:creationId xmlns:a16="http://schemas.microsoft.com/office/drawing/2014/main" id="{9E3FB76B-DAD5-48AC-8AC4-DCD1D24521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EDB5990-5A2C-492B-85E9-C8EA89828BE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956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>
            <a:extLst>
              <a:ext uri="{FF2B5EF4-FFF2-40B4-BE49-F238E27FC236}">
                <a16:creationId xmlns:a16="http://schemas.microsoft.com/office/drawing/2014/main" id="{1F3E718F-ABF0-4137-95D1-C2E0D6C50E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Notes Placeholder 2">
            <a:extLst>
              <a:ext uri="{FF2B5EF4-FFF2-40B4-BE49-F238E27FC236}">
                <a16:creationId xmlns:a16="http://schemas.microsoft.com/office/drawing/2014/main" id="{56984994-CE58-4812-9D4D-2A07C8D3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cs typeface="Arial" panose="020B0604020202020204" pitchFamily="34" charset="0"/>
            </a:endParaRPr>
          </a:p>
        </p:txBody>
      </p:sp>
      <p:sp>
        <p:nvSpPr>
          <p:cNvPr id="4100" name="Slide Number Placeholder 3">
            <a:extLst>
              <a:ext uri="{FF2B5EF4-FFF2-40B4-BE49-F238E27FC236}">
                <a16:creationId xmlns:a16="http://schemas.microsoft.com/office/drawing/2014/main" id="{C2B8AF31-A39F-4B9C-A8A3-5FFED192EC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FB07E9-D4F0-4EA2-8B6E-A77AFBDF12C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112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>
            <a:extLst>
              <a:ext uri="{FF2B5EF4-FFF2-40B4-BE49-F238E27FC236}">
                <a16:creationId xmlns:a16="http://schemas.microsoft.com/office/drawing/2014/main" id="{87B157B3-7734-4EC2-88FD-68FE3772A7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>
            <a:extLst>
              <a:ext uri="{FF2B5EF4-FFF2-40B4-BE49-F238E27FC236}">
                <a16:creationId xmlns:a16="http://schemas.microsoft.com/office/drawing/2014/main" id="{65E1861A-BB5A-4E9C-95FC-B2AC39205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cs typeface="Arial" panose="020B0604020202020204" pitchFamily="34" charset="0"/>
            </a:endParaRPr>
          </a:p>
        </p:txBody>
      </p:sp>
      <p:sp>
        <p:nvSpPr>
          <p:cNvPr id="6148" name="Slide Number Placeholder 3">
            <a:extLst>
              <a:ext uri="{FF2B5EF4-FFF2-40B4-BE49-F238E27FC236}">
                <a16:creationId xmlns:a16="http://schemas.microsoft.com/office/drawing/2014/main" id="{BF540D11-C7B7-4648-9C6E-6664EBAA7B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1F8CBE-0E81-4D54-B2CA-C742C0D8640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623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CAC9AB46-BA8D-4DF8-A421-EA102A4CFA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50ECCD1C-28B3-41D1-BBF1-6258ADC4D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cs typeface="Arial" panose="020B0604020202020204" pitchFamily="34" charset="0"/>
            </a:endParaRPr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6D8AADEA-A3DB-4BA7-9081-0BE0295BE5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5EB9BEE-E924-4B44-BCD7-63738D1014A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033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>
            <a:extLst>
              <a:ext uri="{FF2B5EF4-FFF2-40B4-BE49-F238E27FC236}">
                <a16:creationId xmlns:a16="http://schemas.microsoft.com/office/drawing/2014/main" id="{60FEC91E-7F88-4CDC-B2BE-32ACD02C08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>
            <a:extLst>
              <a:ext uri="{FF2B5EF4-FFF2-40B4-BE49-F238E27FC236}">
                <a16:creationId xmlns:a16="http://schemas.microsoft.com/office/drawing/2014/main" id="{B429DB99-F589-4308-83B3-9DC15C1DB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cs typeface="Arial" panose="020B0604020202020204" pitchFamily="34" charset="0"/>
            </a:endParaRPr>
          </a:p>
        </p:txBody>
      </p:sp>
      <p:sp>
        <p:nvSpPr>
          <p:cNvPr id="12292" name="Slide Number Placeholder 3">
            <a:extLst>
              <a:ext uri="{FF2B5EF4-FFF2-40B4-BE49-F238E27FC236}">
                <a16:creationId xmlns:a16="http://schemas.microsoft.com/office/drawing/2014/main" id="{B2552886-FE4A-4BC2-AE86-4454AB9156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3FA149-ADC1-4DA5-999C-7F8D93A52F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089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>
            <a:extLst>
              <a:ext uri="{FF2B5EF4-FFF2-40B4-BE49-F238E27FC236}">
                <a16:creationId xmlns:a16="http://schemas.microsoft.com/office/drawing/2014/main" id="{ABC266D7-E3BF-46E1-BE3A-BB333EE6FA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>
            <a:extLst>
              <a:ext uri="{FF2B5EF4-FFF2-40B4-BE49-F238E27FC236}">
                <a16:creationId xmlns:a16="http://schemas.microsoft.com/office/drawing/2014/main" id="{657AECB0-6DD9-41EB-8B77-F111F34A0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cs typeface="Arial" panose="020B0604020202020204" pitchFamily="34" charset="0"/>
            </a:endParaRPr>
          </a:p>
        </p:txBody>
      </p:sp>
      <p:sp>
        <p:nvSpPr>
          <p:cNvPr id="45060" name="Slide Number Placeholder 3">
            <a:extLst>
              <a:ext uri="{FF2B5EF4-FFF2-40B4-BE49-F238E27FC236}">
                <a16:creationId xmlns:a16="http://schemas.microsoft.com/office/drawing/2014/main" id="{D1EEEAFE-561B-445A-B263-E8EF698C03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9EB0ED5-4C4B-46B0-9AA7-F50C694BC49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12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>
            <a:extLst>
              <a:ext uri="{FF2B5EF4-FFF2-40B4-BE49-F238E27FC236}">
                <a16:creationId xmlns:a16="http://schemas.microsoft.com/office/drawing/2014/main" id="{C697CBC1-2073-4B2F-AE70-CB73AE24CF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Notes Placeholder 2">
            <a:extLst>
              <a:ext uri="{FF2B5EF4-FFF2-40B4-BE49-F238E27FC236}">
                <a16:creationId xmlns:a16="http://schemas.microsoft.com/office/drawing/2014/main" id="{BD0C2F15-1DDB-4C20-ACC3-CF5C0FF71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cs typeface="Arial" panose="020B0604020202020204" pitchFamily="34" charset="0"/>
            </a:endParaRPr>
          </a:p>
        </p:txBody>
      </p:sp>
      <p:sp>
        <p:nvSpPr>
          <p:cNvPr id="73732" name="Slide Number Placeholder 3">
            <a:extLst>
              <a:ext uri="{FF2B5EF4-FFF2-40B4-BE49-F238E27FC236}">
                <a16:creationId xmlns:a16="http://schemas.microsoft.com/office/drawing/2014/main" id="{340E447F-3011-471B-B111-2C18A2F252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0BE87AF-3DDC-450A-8146-2906B2BFAB4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970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>
            <a:extLst>
              <a:ext uri="{FF2B5EF4-FFF2-40B4-BE49-F238E27FC236}">
                <a16:creationId xmlns:a16="http://schemas.microsoft.com/office/drawing/2014/main" id="{D5613AC4-B2B6-42E4-A9A0-F6E2901ACD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>
            <a:extLst>
              <a:ext uri="{FF2B5EF4-FFF2-40B4-BE49-F238E27FC236}">
                <a16:creationId xmlns:a16="http://schemas.microsoft.com/office/drawing/2014/main" id="{8ADF2578-4D31-4002-ABFB-5D2A90427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cs typeface="Arial" panose="020B0604020202020204" pitchFamily="34" charset="0"/>
            </a:endParaRPr>
          </a:p>
        </p:txBody>
      </p:sp>
      <p:sp>
        <p:nvSpPr>
          <p:cNvPr id="75780" name="Slide Number Placeholder 3">
            <a:extLst>
              <a:ext uri="{FF2B5EF4-FFF2-40B4-BE49-F238E27FC236}">
                <a16:creationId xmlns:a16="http://schemas.microsoft.com/office/drawing/2014/main" id="{140A1361-C05D-4DD1-9725-9953F23C29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0AFE5A-6572-405B-9C94-56C2F5D9CD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14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>
            <a:extLst>
              <a:ext uri="{FF2B5EF4-FFF2-40B4-BE49-F238E27FC236}">
                <a16:creationId xmlns:a16="http://schemas.microsoft.com/office/drawing/2014/main" id="{D2FADED0-BB37-4B53-AA3C-C2C5F757E1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Notes Placeholder 2">
            <a:extLst>
              <a:ext uri="{FF2B5EF4-FFF2-40B4-BE49-F238E27FC236}">
                <a16:creationId xmlns:a16="http://schemas.microsoft.com/office/drawing/2014/main" id="{C0DA27E2-C914-4B31-80E0-D62E1F688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cs typeface="Arial" panose="020B0604020202020204" pitchFamily="34" charset="0"/>
            </a:endParaRPr>
          </a:p>
        </p:txBody>
      </p:sp>
      <p:sp>
        <p:nvSpPr>
          <p:cNvPr id="77828" name="Slide Number Placeholder 3">
            <a:extLst>
              <a:ext uri="{FF2B5EF4-FFF2-40B4-BE49-F238E27FC236}">
                <a16:creationId xmlns:a16="http://schemas.microsoft.com/office/drawing/2014/main" id="{5BF7A2EB-3CE6-41F2-AD21-9BF14632D2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619C7B9-2F31-486A-BB28-22A01831BD5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933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C512B-5CAC-4667-8310-4FB58C7CACB3}" type="datetimeFigureOut">
              <a:rPr lang="tr-TR" smtClean="0"/>
              <a:t>18.05.2020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6194-E6DF-4DF6-825C-D0F11990178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8359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C512B-5CAC-4667-8310-4FB58C7CACB3}" type="datetimeFigureOut">
              <a:rPr lang="tr-TR" smtClean="0"/>
              <a:t>18.05.2020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6194-E6DF-4DF6-825C-D0F11990178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52310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C512B-5CAC-4667-8310-4FB58C7CACB3}" type="datetimeFigureOut">
              <a:rPr lang="tr-TR" smtClean="0"/>
              <a:t>18.05.2020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6194-E6DF-4DF6-825C-D0F11990178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53931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F00371B-3FCC-43F2-BE20-A156B889BA46}" type="slidenum">
              <a:rPr lang="en-US" altLang="tr-TR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8139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664D569-5BB7-40DD-BB07-C8AC1C6B6807}" type="slidenum">
              <a:rPr lang="en-US" altLang="tr-TR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4144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679302B-8DAE-4FC1-9BBD-F4298ED4D66E}" type="slidenum">
              <a:rPr lang="en-US" altLang="tr-TR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20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2AEAE3E-0F80-43E3-8E1E-F385D3977D8A}" type="slidenum">
              <a:rPr lang="en-US" altLang="tr-TR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5098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0B6D08C-9ACA-452E-83D7-2B62CDC9E503}" type="slidenum">
              <a:rPr lang="en-US" altLang="tr-TR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210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3F771D2-5D44-4CE4-88BB-E3249FEF85AA}" type="slidenum">
              <a:rPr lang="en-US" altLang="tr-TR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3549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75865FE-AD64-48C4-B724-D8DE49D06A2D}" type="slidenum">
              <a:rPr lang="en-US" altLang="tr-TR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2732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B5F850-64B0-4DB9-927B-FB21BFB617D3}" type="slidenum">
              <a:rPr lang="en-US" altLang="tr-TR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968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C512B-5CAC-4667-8310-4FB58C7CACB3}" type="datetimeFigureOut">
              <a:rPr lang="tr-TR" smtClean="0"/>
              <a:t>18.05.2020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6194-E6DF-4DF6-825C-D0F11990178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285732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C227EE2-E101-4FD2-B3B1-FDBF649819D3}" type="slidenum">
              <a:rPr lang="en-US" altLang="tr-TR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8891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21DD2B-B18B-40EB-844B-610353BBFC5F}" type="slidenum">
              <a:rPr lang="en-US" altLang="tr-TR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0974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80C03EB-A489-402C-878B-6F9D735D103D}" type="slidenum">
              <a:rPr lang="en-US" altLang="tr-TR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5443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D694D81-D70F-46B3-8218-43BED897A360}" type="slidenum">
              <a:rPr lang="en-US" altLang="tr-TR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2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697B1C63-726F-403C-A25F-5809EEF8C6E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A94F752-B57A-4593-8F35-DDA9722E70AD}" type="slidenum">
              <a:rPr lang="en-US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5883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697B1C63-726F-403C-A25F-5809EEF8C6E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A94F752-B57A-4593-8F35-DDA9722E70AD}" type="slidenum">
              <a:rPr lang="en-US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148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697B1C63-726F-403C-A25F-5809EEF8C6E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A94F752-B57A-4593-8F35-DDA9722E70AD}" type="slidenum">
              <a:rPr lang="en-US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3556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697B1C63-726F-403C-A25F-5809EEF8C6E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A94F752-B57A-4593-8F35-DDA9722E70AD}" type="slidenum">
              <a:rPr lang="en-US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81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C512B-5CAC-4667-8310-4FB58C7CACB3}" type="datetimeFigureOut">
              <a:rPr lang="tr-TR" smtClean="0"/>
              <a:t>18.05.2020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6194-E6DF-4DF6-825C-D0F11990178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11472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C512B-5CAC-4667-8310-4FB58C7CACB3}" type="datetimeFigureOut">
              <a:rPr lang="tr-TR" smtClean="0"/>
              <a:t>18.05.2020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6194-E6DF-4DF6-825C-D0F11990178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46752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C512B-5CAC-4667-8310-4FB58C7CACB3}" type="datetimeFigureOut">
              <a:rPr lang="tr-TR" smtClean="0"/>
              <a:t>18.05.2020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6194-E6DF-4DF6-825C-D0F11990178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74704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C512B-5CAC-4667-8310-4FB58C7CACB3}" type="datetimeFigureOut">
              <a:rPr lang="tr-TR" smtClean="0"/>
              <a:t>18.05.2020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6194-E6DF-4DF6-825C-D0F11990178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26329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C512B-5CAC-4667-8310-4FB58C7CACB3}" type="datetimeFigureOut">
              <a:rPr lang="tr-TR" smtClean="0"/>
              <a:t>18.05.2020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6194-E6DF-4DF6-825C-D0F11990178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8216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C512B-5CAC-4667-8310-4FB58C7CACB3}" type="datetimeFigureOut">
              <a:rPr lang="tr-TR" smtClean="0"/>
              <a:t>18.05.2020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6194-E6DF-4DF6-825C-D0F11990178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21589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C512B-5CAC-4667-8310-4FB58C7CACB3}" type="datetimeFigureOut">
              <a:rPr lang="tr-TR" smtClean="0"/>
              <a:t>18.05.2020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6194-E6DF-4DF6-825C-D0F11990178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44693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6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1C512B-5CAC-4667-8310-4FB58C7CACB3}" type="datetimeFigureOut">
              <a:rPr lang="tr-TR" smtClean="0"/>
              <a:t>18.05.2020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96194-E6DF-4DF6-825C-D0F11990178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0406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tr-TR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tr-TR" smtClean="0"/>
              <a:t>Click to edit Master text styles</a:t>
            </a:r>
          </a:p>
          <a:p>
            <a:pPr lvl="1"/>
            <a:r>
              <a:rPr lang="en-US" altLang="tr-TR" smtClean="0"/>
              <a:t>Second level</a:t>
            </a:r>
          </a:p>
          <a:p>
            <a:pPr lvl="2"/>
            <a:r>
              <a:rPr lang="en-US" altLang="tr-TR" smtClean="0"/>
              <a:t>Third level</a:t>
            </a:r>
          </a:p>
          <a:p>
            <a:pPr lvl="3"/>
            <a:r>
              <a:rPr lang="en-US" altLang="tr-TR" smtClean="0"/>
              <a:t>Fourth level</a:t>
            </a:r>
          </a:p>
          <a:p>
            <a:pPr lvl="4"/>
            <a:r>
              <a:rPr lang="en-US" altLang="tr-TR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F22B4AA-3D9F-4157-B17A-46FB5A4B04F2}" type="slidenum">
              <a:rPr lang="en-US" altLang="tr-TR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06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1B0D633E-4ADB-4641-AE15-91BC660849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F37A86F6-8396-404D-B1A2-B74BAA68E9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784294DD-C896-4831-8811-2E87F2C25B2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latin typeface="Comic Sans MS" panose="030F0702030302020204" pitchFamily="66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834DF74-999E-48A2-8473-E358DA19E086}" type="slidenum">
              <a:rPr lang="en-US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425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anose="030F0702030302020204" pitchFamily="66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omic Sans MS" panose="030F0702030302020204" pitchFamily="66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Comic Sans MS" panose="030F0702030302020204" pitchFamily="66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omic Sans MS" panose="030F0702030302020204" pitchFamily="66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omic Sans MS" panose="030F0702030302020204" pitchFamily="66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1B0D633E-4ADB-4641-AE15-91BC660849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F37A86F6-8396-404D-B1A2-B74BAA68E9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784294DD-C896-4831-8811-2E87F2C25B2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latin typeface="Comic Sans MS" panose="030F0702030302020204" pitchFamily="66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834DF74-999E-48A2-8473-E358DA19E086}" type="slidenum">
              <a:rPr lang="en-US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64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anose="030F0702030302020204" pitchFamily="66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omic Sans MS" panose="030F0702030302020204" pitchFamily="66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Comic Sans MS" panose="030F0702030302020204" pitchFamily="66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omic Sans MS" panose="030F0702030302020204" pitchFamily="66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omic Sans MS" panose="030F0702030302020204" pitchFamily="66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1B0D633E-4ADB-4641-AE15-91BC660849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F37A86F6-8396-404D-B1A2-B74BAA68E9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784294DD-C896-4831-8811-2E87F2C25B2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latin typeface="Comic Sans MS" panose="030F0702030302020204" pitchFamily="66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834DF74-999E-48A2-8473-E358DA19E086}" type="slidenum">
              <a:rPr lang="en-US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771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anose="030F0702030302020204" pitchFamily="66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omic Sans MS" panose="030F0702030302020204" pitchFamily="66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Comic Sans MS" panose="030F0702030302020204" pitchFamily="66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omic Sans MS" panose="030F0702030302020204" pitchFamily="66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omic Sans MS" panose="030F0702030302020204" pitchFamily="66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1B0D633E-4ADB-4641-AE15-91BC660849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F37A86F6-8396-404D-B1A2-B74BAA68E9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784294DD-C896-4831-8811-2E87F2C25B2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latin typeface="Comic Sans MS" panose="030F0702030302020204" pitchFamily="66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834DF74-999E-48A2-8473-E358DA19E086}" type="slidenum">
              <a:rPr lang="en-US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946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anose="030F0702030302020204" pitchFamily="66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Comic Sans MS" panose="030F0702030302020204" pitchFamily="66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omic Sans MS" panose="030F0702030302020204" pitchFamily="66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Comic Sans MS" panose="030F0702030302020204" pitchFamily="66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omic Sans MS" panose="030F0702030302020204" pitchFamily="66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omic Sans MS" panose="030F0702030302020204" pitchFamily="66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33.wmf"/><Relationship Id="rId4" Type="http://schemas.openxmlformats.org/officeDocument/2006/relationships/image" Target="../media/image34.png"/><Relationship Id="rId9" Type="http://schemas.openxmlformats.org/officeDocument/2006/relationships/oleObject" Target="../embeddings/oleObject6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36.png"/><Relationship Id="rId9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78.w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80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8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13" Type="http://schemas.openxmlformats.org/officeDocument/2006/relationships/oleObject" Target="../embeddings/oleObject16.bin"/><Relationship Id="rId3" Type="http://schemas.openxmlformats.org/officeDocument/2006/relationships/notesSlide" Target="../notesSlides/notesSlide15.xml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90.wmf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87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89.wmf"/><Relationship Id="rId4" Type="http://schemas.openxmlformats.org/officeDocument/2006/relationships/image" Target="../media/image83.png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91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59" y="596323"/>
            <a:ext cx="11401425" cy="5905500"/>
          </a:xfrm>
          <a:prstGeom prst="rect">
            <a:avLst/>
          </a:prstGeom>
        </p:spPr>
      </p:pic>
      <p:sp>
        <p:nvSpPr>
          <p:cNvPr id="3" name="Metin kutusu 2"/>
          <p:cNvSpPr txBox="1"/>
          <p:nvPr/>
        </p:nvSpPr>
        <p:spPr>
          <a:xfrm>
            <a:off x="1505527" y="73103"/>
            <a:ext cx="6890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>
                <a:solidFill>
                  <a:srgbClr val="FF0000"/>
                </a:solidFill>
                <a:latin typeface="Comic Sans MS" panose="030F0702030302020204" pitchFamily="66" charset="0"/>
              </a:rPr>
              <a:t>MOSFET </a:t>
            </a:r>
            <a:r>
              <a:rPr lang="tr-TR" sz="2800" dirty="0" err="1">
                <a:solidFill>
                  <a:srgbClr val="FF0000"/>
                </a:solidFill>
                <a:latin typeface="Comic Sans MS" panose="030F0702030302020204" pitchFamily="66" charset="0"/>
              </a:rPr>
              <a:t>Input-Output</a:t>
            </a:r>
            <a:r>
              <a:rPr lang="tr-TR" sz="2800" dirty="0">
                <a:solidFill>
                  <a:srgbClr val="FF0000"/>
                </a:solidFill>
                <a:latin typeface="Comic Sans MS" panose="030F0702030302020204" pitchFamily="66" charset="0"/>
              </a:rPr>
              <a:t> </a:t>
            </a:r>
            <a:r>
              <a:rPr lang="tr-TR" sz="2800" dirty="0" err="1" smtClean="0">
                <a:solidFill>
                  <a:srgbClr val="FF0000"/>
                </a:solidFill>
                <a:latin typeface="Comic Sans MS" panose="030F0702030302020204" pitchFamily="66" charset="0"/>
              </a:rPr>
              <a:t>Characteristics</a:t>
            </a:r>
            <a:endParaRPr lang="tr-TR" sz="28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82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3">
            <a:extLst>
              <a:ext uri="{FF2B5EF4-FFF2-40B4-BE49-F238E27FC236}">
                <a16:creationId xmlns:a16="http://schemas.microsoft.com/office/drawing/2014/main" id="{E2FF5EA3-C06A-4FF3-8320-24628064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2CA403D-A397-4DDB-8CDC-E0472538320F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D3B24289-C63B-423A-A38D-9C010ADA84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3525" y="11113"/>
            <a:ext cx="9144000" cy="754062"/>
          </a:xfrm>
          <a:prstGeom prst="rect">
            <a:avLst/>
          </a:prstGeom>
          <a:solidFill>
            <a:srgbClr val="FF99FF"/>
          </a:solidFill>
          <a:ln w="28575">
            <a:solidFill>
              <a:srgbClr val="FF00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B2FBDE08-3E4D-44BC-A4F3-BEA7150D0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6700" y="790575"/>
            <a:ext cx="9144000" cy="503238"/>
          </a:xfrm>
          <a:prstGeom prst="rect">
            <a:avLst/>
          </a:prstGeom>
          <a:solidFill>
            <a:srgbClr val="99FFCC"/>
          </a:solidFill>
          <a:ln w="28575">
            <a:solidFill>
              <a:srgbClr val="33CCCC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173" name="Text Box 4">
            <a:extLst>
              <a:ext uri="{FF2B5EF4-FFF2-40B4-BE49-F238E27FC236}">
                <a16:creationId xmlns:a16="http://schemas.microsoft.com/office/drawing/2014/main" id="{7914E825-8055-427C-8860-52A6B8E8B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7213" y="93663"/>
            <a:ext cx="3837910" cy="523220"/>
          </a:xfrm>
          <a:prstGeom prst="rect">
            <a:avLst/>
          </a:prstGeom>
          <a:solidFill>
            <a:srgbClr val="FF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Basic FET Amplifiers</a:t>
            </a:r>
          </a:p>
        </p:txBody>
      </p:sp>
      <p:sp>
        <p:nvSpPr>
          <p:cNvPr id="7174" name="Text Box 5">
            <a:extLst>
              <a:ext uri="{FF2B5EF4-FFF2-40B4-BE49-F238E27FC236}">
                <a16:creationId xmlns:a16="http://schemas.microsoft.com/office/drawing/2014/main" id="{7854D99C-9E26-4E11-AE9D-3AF3E5897C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8926" y="57151"/>
            <a:ext cx="2164375" cy="646331"/>
          </a:xfrm>
          <a:prstGeom prst="rect">
            <a:avLst/>
          </a:prstGeom>
          <a:solidFill>
            <a:srgbClr val="FF99FF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MOSFET</a:t>
            </a:r>
          </a:p>
        </p:txBody>
      </p:sp>
      <p:sp>
        <p:nvSpPr>
          <p:cNvPr id="7175" name="Line 6">
            <a:extLst>
              <a:ext uri="{FF2B5EF4-FFF2-40B4-BE49-F238E27FC236}">
                <a16:creationId xmlns:a16="http://schemas.microsoft.com/office/drawing/2014/main" id="{9A688B45-2384-4782-91D3-6C4E4E1DCD23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8075" y="1"/>
            <a:ext cx="0" cy="765175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176" name="Text Box 7">
            <a:extLst>
              <a:ext uri="{FF2B5EF4-FFF2-40B4-BE49-F238E27FC236}">
                <a16:creationId xmlns:a16="http://schemas.microsoft.com/office/drawing/2014/main" id="{D67E196A-9D5A-4B7C-8FF6-A0A01CDFB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500" y="811214"/>
            <a:ext cx="3703258" cy="461665"/>
          </a:xfrm>
          <a:prstGeom prst="rect">
            <a:avLst/>
          </a:prstGeom>
          <a:solidFill>
            <a:srgbClr val="99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The MOSFET Amplifier</a:t>
            </a:r>
          </a:p>
        </p:txBody>
      </p:sp>
      <p:pic>
        <p:nvPicPr>
          <p:cNvPr id="7177" name="Picture 8">
            <a:extLst>
              <a:ext uri="{FF2B5EF4-FFF2-40B4-BE49-F238E27FC236}">
                <a16:creationId xmlns:a16="http://schemas.microsoft.com/office/drawing/2014/main" id="{B9CC9FD0-5301-4DCD-989F-836621430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839" y="2519363"/>
            <a:ext cx="5113337" cy="357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8" name="Text Box 9">
            <a:extLst>
              <a:ext uri="{FF2B5EF4-FFF2-40B4-BE49-F238E27FC236}">
                <a16:creationId xmlns:a16="http://schemas.microsoft.com/office/drawing/2014/main" id="{89D51C4B-5856-423E-BECE-7E493F60C7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3114" y="1503364"/>
            <a:ext cx="808513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The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Q-point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 is </a:t>
            </a:r>
            <a:r>
              <a:rPr kumimoji="0" lang="tr-T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on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dc load line and Q-point are functions of </a:t>
            </a:r>
            <a:r>
              <a:rPr kumimoji="0" lang="en-US" alt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v</a:t>
            </a:r>
            <a:r>
              <a:rPr kumimoji="0" lang="en-US" altLang="en-US" sz="2400" b="0" i="1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GS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V</a:t>
            </a:r>
            <a:r>
              <a:rPr kumimoji="0" lang="en-US" altLang="en-US" sz="2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DD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 and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R</a:t>
            </a:r>
            <a:r>
              <a:rPr kumimoji="0" lang="en-US" altLang="en-US" sz="2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D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 and the transistor parameters.</a:t>
            </a:r>
          </a:p>
        </p:txBody>
      </p:sp>
      <p:pic>
        <p:nvPicPr>
          <p:cNvPr id="7179" name="Picture 10">
            <a:extLst>
              <a:ext uri="{FF2B5EF4-FFF2-40B4-BE49-F238E27FC236}">
                <a16:creationId xmlns:a16="http://schemas.microsoft.com/office/drawing/2014/main" id="{7C4A3558-535A-42EE-91A9-55D5E8163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3" y="2492376"/>
            <a:ext cx="2584450" cy="364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140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lide Number Placeholder 3">
            <a:extLst>
              <a:ext uri="{FF2B5EF4-FFF2-40B4-BE49-F238E27FC236}">
                <a16:creationId xmlns:a16="http://schemas.microsoft.com/office/drawing/2014/main" id="{E0D288BF-ED8D-4623-B3F1-9A991F7DF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368B8E-64E1-4664-83F5-560EE0D30235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5" name="Rectangle 2">
            <a:extLst>
              <a:ext uri="{FF2B5EF4-FFF2-40B4-BE49-F238E27FC236}">
                <a16:creationId xmlns:a16="http://schemas.microsoft.com/office/drawing/2014/main" id="{6972095A-C490-4619-9E9D-70C5C85EB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3525" y="11113"/>
            <a:ext cx="9144000" cy="754062"/>
          </a:xfrm>
          <a:prstGeom prst="rect">
            <a:avLst/>
          </a:prstGeom>
          <a:solidFill>
            <a:srgbClr val="FF99FF"/>
          </a:solidFill>
          <a:ln w="28575">
            <a:solidFill>
              <a:srgbClr val="FF00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6" name="Rectangle 3">
            <a:extLst>
              <a:ext uri="{FF2B5EF4-FFF2-40B4-BE49-F238E27FC236}">
                <a16:creationId xmlns:a16="http://schemas.microsoft.com/office/drawing/2014/main" id="{EC6816BC-2E52-40F0-9046-8C081E0F83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6700" y="790575"/>
            <a:ext cx="9144000" cy="503238"/>
          </a:xfrm>
          <a:prstGeom prst="rect">
            <a:avLst/>
          </a:prstGeom>
          <a:solidFill>
            <a:srgbClr val="99FFCC"/>
          </a:solidFill>
          <a:ln w="28575">
            <a:solidFill>
              <a:srgbClr val="33CCCC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7" name="Text Box 4">
            <a:extLst>
              <a:ext uri="{FF2B5EF4-FFF2-40B4-BE49-F238E27FC236}">
                <a16:creationId xmlns:a16="http://schemas.microsoft.com/office/drawing/2014/main" id="{F09E4419-EAE3-4664-8613-235646A7C7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7213" y="93663"/>
            <a:ext cx="3837910" cy="523220"/>
          </a:xfrm>
          <a:prstGeom prst="rect">
            <a:avLst/>
          </a:prstGeom>
          <a:solidFill>
            <a:srgbClr val="FF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Basic FET Amplifiers</a:t>
            </a:r>
          </a:p>
        </p:txBody>
      </p:sp>
      <p:sp>
        <p:nvSpPr>
          <p:cNvPr id="3078" name="Text Box 5">
            <a:extLst>
              <a:ext uri="{FF2B5EF4-FFF2-40B4-BE49-F238E27FC236}">
                <a16:creationId xmlns:a16="http://schemas.microsoft.com/office/drawing/2014/main" id="{777AD826-4074-45CD-B01B-FA2188133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8926" y="57151"/>
            <a:ext cx="2164375" cy="646331"/>
          </a:xfrm>
          <a:prstGeom prst="rect">
            <a:avLst/>
          </a:prstGeom>
          <a:solidFill>
            <a:srgbClr val="FF99FF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MOSFET</a:t>
            </a:r>
          </a:p>
        </p:txBody>
      </p:sp>
      <p:sp>
        <p:nvSpPr>
          <p:cNvPr id="3079" name="Line 6">
            <a:extLst>
              <a:ext uri="{FF2B5EF4-FFF2-40B4-BE49-F238E27FC236}">
                <a16:creationId xmlns:a16="http://schemas.microsoft.com/office/drawing/2014/main" id="{F8031CD5-604A-4305-AA9D-230BAF8B1EB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8075" y="1"/>
            <a:ext cx="0" cy="765175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80" name="Text Box 7">
            <a:extLst>
              <a:ext uri="{FF2B5EF4-FFF2-40B4-BE49-F238E27FC236}">
                <a16:creationId xmlns:a16="http://schemas.microsoft.com/office/drawing/2014/main" id="{DFE08D26-0DAB-4955-A2F5-96C0B5399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500" y="811214"/>
            <a:ext cx="3703258" cy="461665"/>
          </a:xfrm>
          <a:prstGeom prst="rect">
            <a:avLst/>
          </a:prstGeom>
          <a:solidFill>
            <a:srgbClr val="99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The MOSFET Amplifier</a:t>
            </a:r>
          </a:p>
        </p:txBody>
      </p:sp>
      <p:pic>
        <p:nvPicPr>
          <p:cNvPr id="3081" name="Picture 8">
            <a:extLst>
              <a:ext uri="{FF2B5EF4-FFF2-40B4-BE49-F238E27FC236}">
                <a16:creationId xmlns:a16="http://schemas.microsoft.com/office/drawing/2014/main" id="{3259F51E-FFBB-42E4-827B-3E764EB7E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051" y="1700214"/>
            <a:ext cx="299402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2" name="Text Box 10">
            <a:extLst>
              <a:ext uri="{FF2B5EF4-FFF2-40B4-BE49-F238E27FC236}">
                <a16:creationId xmlns:a16="http://schemas.microsoft.com/office/drawing/2014/main" id="{93D7B25B-C580-40A2-A110-93E311B7FE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266" y="1947539"/>
            <a:ext cx="694127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The figure shows a basic MOSFET amplifier where the dc source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V</a:t>
            </a:r>
            <a:r>
              <a:rPr kumimoji="0" lang="en-US" altLang="en-US" sz="2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GSQ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 is used to provide the bias voltage between gate and source.</a:t>
            </a:r>
          </a:p>
        </p:txBody>
      </p:sp>
      <p:sp>
        <p:nvSpPr>
          <p:cNvPr id="3083" name="Text Box 11">
            <a:extLst>
              <a:ext uri="{FF2B5EF4-FFF2-40B4-BE49-F238E27FC236}">
                <a16:creationId xmlns:a16="http://schemas.microsoft.com/office/drawing/2014/main" id="{CF0B1717-E5AA-4027-AABB-6C0C434431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339" y="3676506"/>
            <a:ext cx="720912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The ac voltage source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v</a:t>
            </a:r>
            <a:r>
              <a:rPr kumimoji="0" lang="en-US" altLang="en-US" sz="2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i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 which represents the signal source is connected in series with the bias voltage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V</a:t>
            </a:r>
            <a:r>
              <a:rPr kumimoji="0" lang="en-US" altLang="en-US" sz="2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GSQ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150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>
            <a:extLst>
              <a:ext uri="{FF2B5EF4-FFF2-40B4-BE49-F238E27FC236}">
                <a16:creationId xmlns:a16="http://schemas.microsoft.com/office/drawing/2014/main" id="{6A386978-CE62-4094-80B1-EF559F5FE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795369-5211-42B5-84C6-5F5E87B3CAB2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23" name="Rectangle 4">
            <a:extLst>
              <a:ext uri="{FF2B5EF4-FFF2-40B4-BE49-F238E27FC236}">
                <a16:creationId xmlns:a16="http://schemas.microsoft.com/office/drawing/2014/main" id="{F7272682-4A1B-4ED0-A540-B29178058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3525" y="11113"/>
            <a:ext cx="9144000" cy="754062"/>
          </a:xfrm>
          <a:prstGeom prst="rect">
            <a:avLst/>
          </a:prstGeom>
          <a:solidFill>
            <a:srgbClr val="FF99FF"/>
          </a:solidFill>
          <a:ln w="28575">
            <a:solidFill>
              <a:srgbClr val="FF00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24" name="Rectangle 11">
            <a:extLst>
              <a:ext uri="{FF2B5EF4-FFF2-40B4-BE49-F238E27FC236}">
                <a16:creationId xmlns:a16="http://schemas.microsoft.com/office/drawing/2014/main" id="{71C3A431-2FC3-4B4E-9C6D-333E264D63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6700" y="790575"/>
            <a:ext cx="9144000" cy="503238"/>
          </a:xfrm>
          <a:prstGeom prst="rect">
            <a:avLst/>
          </a:prstGeom>
          <a:solidFill>
            <a:srgbClr val="99FFCC"/>
          </a:solidFill>
          <a:ln w="28575">
            <a:solidFill>
              <a:srgbClr val="33CCCC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25" name="Text Box 13">
            <a:extLst>
              <a:ext uri="{FF2B5EF4-FFF2-40B4-BE49-F238E27FC236}">
                <a16:creationId xmlns:a16="http://schemas.microsoft.com/office/drawing/2014/main" id="{C4F17995-BC67-4F70-9B69-F7B3D02A0B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7213" y="93663"/>
            <a:ext cx="3837910" cy="523220"/>
          </a:xfrm>
          <a:prstGeom prst="rect">
            <a:avLst/>
          </a:prstGeom>
          <a:solidFill>
            <a:srgbClr val="FF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Basic FET Amplifiers</a:t>
            </a:r>
          </a:p>
        </p:txBody>
      </p:sp>
      <p:sp>
        <p:nvSpPr>
          <p:cNvPr id="5126" name="Text Box 14">
            <a:extLst>
              <a:ext uri="{FF2B5EF4-FFF2-40B4-BE49-F238E27FC236}">
                <a16:creationId xmlns:a16="http://schemas.microsoft.com/office/drawing/2014/main" id="{FE6CC6F3-0777-40C3-81B6-35567465D3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8926" y="57151"/>
            <a:ext cx="2164375" cy="646331"/>
          </a:xfrm>
          <a:prstGeom prst="rect">
            <a:avLst/>
          </a:prstGeom>
          <a:solidFill>
            <a:srgbClr val="FF99FF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MOSFET</a:t>
            </a:r>
          </a:p>
        </p:txBody>
      </p:sp>
      <p:sp>
        <p:nvSpPr>
          <p:cNvPr id="5127" name="Line 15">
            <a:extLst>
              <a:ext uri="{FF2B5EF4-FFF2-40B4-BE49-F238E27FC236}">
                <a16:creationId xmlns:a16="http://schemas.microsoft.com/office/drawing/2014/main" id="{4501623F-28C9-45DF-BB83-7D95768FD59D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8075" y="1"/>
            <a:ext cx="0" cy="765175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28" name="Text Box 16">
            <a:extLst>
              <a:ext uri="{FF2B5EF4-FFF2-40B4-BE49-F238E27FC236}">
                <a16:creationId xmlns:a16="http://schemas.microsoft.com/office/drawing/2014/main" id="{35D33AA1-DD86-4877-A39D-246423DF5F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500" y="811214"/>
            <a:ext cx="3703258" cy="461665"/>
          </a:xfrm>
          <a:prstGeom prst="rect">
            <a:avLst/>
          </a:prstGeom>
          <a:solidFill>
            <a:srgbClr val="99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The MOSFET Amplifier</a:t>
            </a:r>
          </a:p>
        </p:txBody>
      </p:sp>
      <p:pic>
        <p:nvPicPr>
          <p:cNvPr id="5129" name="Picture 25">
            <a:extLst>
              <a:ext uri="{FF2B5EF4-FFF2-40B4-BE49-F238E27FC236}">
                <a16:creationId xmlns:a16="http://schemas.microsoft.com/office/drawing/2014/main" id="{052FAC74-A6D2-40CA-9B54-F1BAAA5BE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50" y="2565401"/>
            <a:ext cx="5651500" cy="394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0" name="Text Box 26">
            <a:extLst>
              <a:ext uri="{FF2B5EF4-FFF2-40B4-BE49-F238E27FC236}">
                <a16:creationId xmlns:a16="http://schemas.microsoft.com/office/drawing/2014/main" id="{E2ADAB3E-3217-48B0-BA7F-71CED3C668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3114" y="1503364"/>
            <a:ext cx="808513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The figure shows the corresponding characteristic, load line and Q-point for the amplifier.</a:t>
            </a:r>
          </a:p>
        </p:txBody>
      </p:sp>
    </p:spTree>
    <p:extLst>
      <p:ext uri="{BB962C8B-B14F-4D97-AF65-F5344CB8AC3E}">
        <p14:creationId xmlns:p14="http://schemas.microsoft.com/office/powerpoint/2010/main" val="375574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>
            <a:extLst>
              <a:ext uri="{FF2B5EF4-FFF2-40B4-BE49-F238E27FC236}">
                <a16:creationId xmlns:a16="http://schemas.microsoft.com/office/drawing/2014/main" id="{0AC53EBF-16DF-4F8D-AFCF-83EFA943F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624522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FBA73E-20EC-41CC-A31E-1A7FBA9A881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C2EEE8AA-0DDF-4E77-A252-812FB43C3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3525" y="11113"/>
            <a:ext cx="9144000" cy="754062"/>
          </a:xfrm>
          <a:prstGeom prst="rect">
            <a:avLst/>
          </a:prstGeom>
          <a:solidFill>
            <a:srgbClr val="FF99FF"/>
          </a:solidFill>
          <a:ln w="28575">
            <a:solidFill>
              <a:srgbClr val="FF00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B5E4D4E8-F6B3-4454-9741-AA2549D822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6700" y="790575"/>
            <a:ext cx="9144000" cy="503238"/>
          </a:xfrm>
          <a:prstGeom prst="rect">
            <a:avLst/>
          </a:prstGeom>
          <a:solidFill>
            <a:srgbClr val="99FFCC"/>
          </a:solidFill>
          <a:ln w="28575">
            <a:solidFill>
              <a:srgbClr val="33CCCC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221" name="Text Box 4">
            <a:extLst>
              <a:ext uri="{FF2B5EF4-FFF2-40B4-BE49-F238E27FC236}">
                <a16:creationId xmlns:a16="http://schemas.microsoft.com/office/drawing/2014/main" id="{76AF92E3-AB38-4951-A7B0-DB46455DA2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7213" y="93663"/>
            <a:ext cx="3837910" cy="523220"/>
          </a:xfrm>
          <a:prstGeom prst="rect">
            <a:avLst/>
          </a:prstGeom>
          <a:solidFill>
            <a:srgbClr val="FF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Basic FET Amplifiers</a:t>
            </a:r>
          </a:p>
        </p:txBody>
      </p:sp>
      <p:sp>
        <p:nvSpPr>
          <p:cNvPr id="9222" name="Text Box 5">
            <a:extLst>
              <a:ext uri="{FF2B5EF4-FFF2-40B4-BE49-F238E27FC236}">
                <a16:creationId xmlns:a16="http://schemas.microsoft.com/office/drawing/2014/main" id="{3549261F-2DFB-4F07-8F04-5D1CD4A472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8926" y="57151"/>
            <a:ext cx="2164375" cy="646331"/>
          </a:xfrm>
          <a:prstGeom prst="rect">
            <a:avLst/>
          </a:prstGeom>
          <a:solidFill>
            <a:srgbClr val="FF99FF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MOSFET</a:t>
            </a:r>
          </a:p>
        </p:txBody>
      </p:sp>
      <p:sp>
        <p:nvSpPr>
          <p:cNvPr id="9223" name="Line 6">
            <a:extLst>
              <a:ext uri="{FF2B5EF4-FFF2-40B4-BE49-F238E27FC236}">
                <a16:creationId xmlns:a16="http://schemas.microsoft.com/office/drawing/2014/main" id="{F3A42A5E-33DB-4699-B653-78C805A17AF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8075" y="1"/>
            <a:ext cx="0" cy="765175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224" name="Text Box 7">
            <a:extLst>
              <a:ext uri="{FF2B5EF4-FFF2-40B4-BE49-F238E27FC236}">
                <a16:creationId xmlns:a16="http://schemas.microsoft.com/office/drawing/2014/main" id="{8F37E27D-9AA2-4C49-8AB9-7DF9F91AF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500" y="811214"/>
            <a:ext cx="3703258" cy="461665"/>
          </a:xfrm>
          <a:prstGeom prst="rect">
            <a:avLst/>
          </a:prstGeom>
          <a:solidFill>
            <a:srgbClr val="99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The MOSFET Amplifier</a:t>
            </a:r>
          </a:p>
        </p:txBody>
      </p:sp>
      <p:pic>
        <p:nvPicPr>
          <p:cNvPr id="9225" name="Picture 8">
            <a:extLst>
              <a:ext uri="{FF2B5EF4-FFF2-40B4-BE49-F238E27FC236}">
                <a16:creationId xmlns:a16="http://schemas.microsoft.com/office/drawing/2014/main" id="{E45FC449-E872-4958-956E-ADA30AB66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338" y="2566009"/>
            <a:ext cx="5472112" cy="382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6" name="Text Box 9">
            <a:extLst>
              <a:ext uri="{FF2B5EF4-FFF2-40B4-BE49-F238E27FC236}">
                <a16:creationId xmlns:a16="http://schemas.microsoft.com/office/drawing/2014/main" id="{51B243AE-F520-4DB3-8440-E5AAEFB9BF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3114" y="1503364"/>
            <a:ext cx="808513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The sinusoidal input voltage (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v</a:t>
            </a:r>
            <a:r>
              <a:rPr kumimoji="0" lang="en-US" altLang="en-US" sz="20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i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) causes variations in the gate-to-source voltage (</a:t>
            </a:r>
            <a:r>
              <a:rPr kumimoji="0" lang="en-US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v</a:t>
            </a:r>
            <a:r>
              <a:rPr kumimoji="0" lang="en-US" altLang="en-US" sz="2000" b="0" i="1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GS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), drain current (</a:t>
            </a:r>
            <a:r>
              <a:rPr kumimoji="0" lang="en-US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i</a:t>
            </a:r>
            <a:r>
              <a:rPr kumimoji="0" lang="en-US" altLang="en-US" sz="2000" b="0" i="1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D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) and drain-to-source voltage (</a:t>
            </a:r>
            <a:r>
              <a:rPr kumimoji="0" lang="en-US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v</a:t>
            </a:r>
            <a:r>
              <a:rPr kumimoji="0" lang="en-US" altLang="en-US" sz="2000" b="0" i="1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DS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).</a:t>
            </a:r>
          </a:p>
        </p:txBody>
      </p:sp>
      <p:sp>
        <p:nvSpPr>
          <p:cNvPr id="9227" name="Text Box 11">
            <a:extLst>
              <a:ext uri="{FF2B5EF4-FFF2-40B4-BE49-F238E27FC236}">
                <a16:creationId xmlns:a16="http://schemas.microsoft.com/office/drawing/2014/main" id="{0AD95E6B-5F27-496B-83C0-A85DC15BC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826" y="2539023"/>
            <a:ext cx="2665413" cy="1015663"/>
          </a:xfrm>
          <a:prstGeom prst="rect">
            <a:avLst/>
          </a:prstGeom>
          <a:solidFill>
            <a:srgbClr val="E5FB5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Sinusoidal variation in the drain current (</a:t>
            </a:r>
            <a:r>
              <a:rPr kumimoji="0" lang="en-US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i</a:t>
            </a:r>
            <a:r>
              <a:rPr kumimoji="0" lang="en-US" altLang="en-US" sz="2000" b="0" i="1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D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)</a:t>
            </a:r>
          </a:p>
        </p:txBody>
      </p:sp>
      <p:sp>
        <p:nvSpPr>
          <p:cNvPr id="9228" name="Text Box 12">
            <a:extLst>
              <a:ext uri="{FF2B5EF4-FFF2-40B4-BE49-F238E27FC236}">
                <a16:creationId xmlns:a16="http://schemas.microsoft.com/office/drawing/2014/main" id="{E09122DB-1209-496A-BADC-5FFF5DE0E1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1089" y="5653698"/>
            <a:ext cx="3455987" cy="1015663"/>
          </a:xfrm>
          <a:prstGeom prst="rect">
            <a:avLst/>
          </a:prstGeom>
          <a:solidFill>
            <a:srgbClr val="E5FB5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Sinusoidal variation in the drain-to-source voltage (</a:t>
            </a:r>
            <a:r>
              <a:rPr kumimoji="0" lang="en-US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v</a:t>
            </a:r>
            <a:r>
              <a:rPr kumimoji="0" lang="en-US" altLang="en-US" sz="2000" b="0" i="1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DS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)</a:t>
            </a:r>
          </a:p>
        </p:txBody>
      </p:sp>
      <p:sp>
        <p:nvSpPr>
          <p:cNvPr id="9229" name="Line 14">
            <a:extLst>
              <a:ext uri="{FF2B5EF4-FFF2-40B4-BE49-F238E27FC236}">
                <a16:creationId xmlns:a16="http://schemas.microsoft.com/office/drawing/2014/main" id="{048509EC-0C22-44BC-B871-F5BC0BB37F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08663" y="5923572"/>
            <a:ext cx="1008062" cy="3603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230" name="Line 15">
            <a:extLst>
              <a:ext uri="{FF2B5EF4-FFF2-40B4-BE49-F238E27FC236}">
                <a16:creationId xmlns:a16="http://schemas.microsoft.com/office/drawing/2014/main" id="{D15F1D38-786F-4E8D-9D81-5EE316D3254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5051" y="3259748"/>
            <a:ext cx="792163" cy="7191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231" name="Text Box 16">
            <a:extLst>
              <a:ext uri="{FF2B5EF4-FFF2-40B4-BE49-F238E27FC236}">
                <a16:creationId xmlns:a16="http://schemas.microsoft.com/office/drawing/2014/main" id="{23A69EB6-354B-4480-B3B7-E0F8457AE4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6588" y="2394560"/>
            <a:ext cx="2087562" cy="701675"/>
          </a:xfrm>
          <a:prstGeom prst="rect">
            <a:avLst/>
          </a:prstGeom>
          <a:solidFill>
            <a:srgbClr val="E5FB5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Sinusoidal input voltage (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v</a:t>
            </a:r>
            <a:r>
              <a:rPr kumimoji="0" lang="en-US" altLang="en-US" sz="20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i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)</a:t>
            </a:r>
          </a:p>
        </p:txBody>
      </p:sp>
      <p:sp>
        <p:nvSpPr>
          <p:cNvPr id="9232" name="Line 17">
            <a:extLst>
              <a:ext uri="{FF2B5EF4-FFF2-40B4-BE49-F238E27FC236}">
                <a16:creationId xmlns:a16="http://schemas.microsoft.com/office/drawing/2014/main" id="{1B9D265B-0440-47AA-8842-3DE3BE0B83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401051" y="3115285"/>
            <a:ext cx="790575" cy="936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87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3">
            <a:extLst>
              <a:ext uri="{FF2B5EF4-FFF2-40B4-BE49-F238E27FC236}">
                <a16:creationId xmlns:a16="http://schemas.microsoft.com/office/drawing/2014/main" id="{5BEB7269-B4AB-416B-893A-21FFA0B1C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FAFB961-DBFD-4C40-8DAB-018062EDA89E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178E89B9-BC1A-4B2D-8BB7-88E36F7BF3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3525" y="11113"/>
            <a:ext cx="9144000" cy="754062"/>
          </a:xfrm>
          <a:prstGeom prst="rect">
            <a:avLst/>
          </a:prstGeom>
          <a:solidFill>
            <a:srgbClr val="FF99FF"/>
          </a:solidFill>
          <a:ln w="28575">
            <a:solidFill>
              <a:srgbClr val="FF00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503C0CD4-8A49-4F37-9189-5AA5E8640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6700" y="790575"/>
            <a:ext cx="9144000" cy="503238"/>
          </a:xfrm>
          <a:prstGeom prst="rect">
            <a:avLst/>
          </a:prstGeom>
          <a:solidFill>
            <a:srgbClr val="99FFCC"/>
          </a:solidFill>
          <a:ln w="28575">
            <a:solidFill>
              <a:srgbClr val="33CCCC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269" name="Text Box 4">
            <a:extLst>
              <a:ext uri="{FF2B5EF4-FFF2-40B4-BE49-F238E27FC236}">
                <a16:creationId xmlns:a16="http://schemas.microsoft.com/office/drawing/2014/main" id="{74A89F2A-97F4-442B-8BC8-843A260C51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7213" y="93663"/>
            <a:ext cx="3837910" cy="523220"/>
          </a:xfrm>
          <a:prstGeom prst="rect">
            <a:avLst/>
          </a:prstGeom>
          <a:solidFill>
            <a:srgbClr val="FF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Basic FET Amplifiers</a:t>
            </a:r>
          </a:p>
        </p:txBody>
      </p:sp>
      <p:sp>
        <p:nvSpPr>
          <p:cNvPr id="11270" name="Text Box 5">
            <a:extLst>
              <a:ext uri="{FF2B5EF4-FFF2-40B4-BE49-F238E27FC236}">
                <a16:creationId xmlns:a16="http://schemas.microsoft.com/office/drawing/2014/main" id="{478601A4-03DC-4845-9357-EF905F3A25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8926" y="57151"/>
            <a:ext cx="2164375" cy="646331"/>
          </a:xfrm>
          <a:prstGeom prst="rect">
            <a:avLst/>
          </a:prstGeom>
          <a:solidFill>
            <a:srgbClr val="FF99FF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MOSFET</a:t>
            </a:r>
          </a:p>
        </p:txBody>
      </p:sp>
      <p:sp>
        <p:nvSpPr>
          <p:cNvPr id="11271" name="Line 6">
            <a:extLst>
              <a:ext uri="{FF2B5EF4-FFF2-40B4-BE49-F238E27FC236}">
                <a16:creationId xmlns:a16="http://schemas.microsoft.com/office/drawing/2014/main" id="{388D22EA-6A9B-4431-B015-C2AE996C1626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8075" y="1"/>
            <a:ext cx="0" cy="765175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272" name="Text Box 7">
            <a:extLst>
              <a:ext uri="{FF2B5EF4-FFF2-40B4-BE49-F238E27FC236}">
                <a16:creationId xmlns:a16="http://schemas.microsoft.com/office/drawing/2014/main" id="{48F48313-F86E-4474-BDEE-470C0AA76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500" y="811214"/>
            <a:ext cx="3703258" cy="461665"/>
          </a:xfrm>
          <a:prstGeom prst="rect">
            <a:avLst/>
          </a:prstGeom>
          <a:solidFill>
            <a:srgbClr val="99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The MOSFET Amplifier</a:t>
            </a:r>
          </a:p>
        </p:txBody>
      </p:sp>
      <p:pic>
        <p:nvPicPr>
          <p:cNvPr id="11273" name="Picture 8">
            <a:extLst>
              <a:ext uri="{FF2B5EF4-FFF2-40B4-BE49-F238E27FC236}">
                <a16:creationId xmlns:a16="http://schemas.microsoft.com/office/drawing/2014/main" id="{33E1F406-5C68-4E69-AC70-0CE5AAACF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1" y="1911927"/>
            <a:ext cx="5891522" cy="411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4" name="Text Box 9">
            <a:extLst>
              <a:ext uri="{FF2B5EF4-FFF2-40B4-BE49-F238E27FC236}">
                <a16:creationId xmlns:a16="http://schemas.microsoft.com/office/drawing/2014/main" id="{1F44811F-68DF-4C56-ADB0-805911602A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709" y="1503364"/>
            <a:ext cx="457286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The total </a:t>
            </a:r>
            <a:r>
              <a:rPr kumimoji="0" lang="en-US" alt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v</a:t>
            </a:r>
            <a:r>
              <a:rPr kumimoji="0" lang="en-US" altLang="en-US" sz="2400" b="0" i="1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GS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 is the sum of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V</a:t>
            </a:r>
            <a:r>
              <a:rPr kumimoji="0" lang="en-US" altLang="en-US" sz="2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GSQ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 and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v</a:t>
            </a:r>
            <a:r>
              <a:rPr kumimoji="0" lang="en-US" altLang="en-US" sz="2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i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i.e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;</a:t>
            </a:r>
          </a:p>
        </p:txBody>
      </p:sp>
      <p:graphicFrame>
        <p:nvGraphicFramePr>
          <p:cNvPr id="11275" name="Object 16">
            <a:extLst>
              <a:ext uri="{FF2B5EF4-FFF2-40B4-BE49-F238E27FC236}">
                <a16:creationId xmlns:a16="http://schemas.microsoft.com/office/drawing/2014/main" id="{EBD46CB6-B0CE-4824-8166-BC034A4D98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51089" y="2636839"/>
          <a:ext cx="1862137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5" name="Equation" r:id="rId5" imgW="888614" imgH="241195" progId="Equation.3">
                  <p:embed/>
                </p:oleObj>
              </mc:Choice>
              <mc:Fallback>
                <p:oleObj name="Equation" r:id="rId5" imgW="888614" imgH="241195" progId="Equation.3">
                  <p:embed/>
                  <p:pic>
                    <p:nvPicPr>
                      <p:cNvPr id="11275" name="Object 16">
                        <a:extLst>
                          <a:ext uri="{FF2B5EF4-FFF2-40B4-BE49-F238E27FC236}">
                            <a16:creationId xmlns:a16="http://schemas.microsoft.com/office/drawing/2014/main" id="{EBD46CB6-B0CE-4824-8166-BC034A4D98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1089" y="2636839"/>
                        <a:ext cx="1862137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6" name="Text Box 17">
            <a:extLst>
              <a:ext uri="{FF2B5EF4-FFF2-40B4-BE49-F238E27FC236}">
                <a16:creationId xmlns:a16="http://schemas.microsoft.com/office/drawing/2014/main" id="{2EF58E99-0268-44CC-9264-8428AC4872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164" y="3573463"/>
            <a:ext cx="4474874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As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v</a:t>
            </a:r>
            <a:r>
              <a:rPr kumimoji="0" lang="en-US" altLang="en-US" sz="2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i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 increases, the instantaneous value of </a:t>
            </a:r>
            <a:r>
              <a:rPr kumimoji="0" lang="en-US" alt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v</a:t>
            </a:r>
            <a:r>
              <a:rPr kumimoji="0" lang="en-US" altLang="en-US" sz="2400" b="0" i="1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GS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 increases, and the bias point moves up </a:t>
            </a:r>
            <a:r>
              <a:rPr kumimoji="0" lang="tr-T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on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the load line.</a:t>
            </a:r>
          </a:p>
        </p:txBody>
      </p:sp>
    </p:spTree>
    <p:extLst>
      <p:ext uri="{BB962C8B-B14F-4D97-AF65-F5344CB8AC3E}">
        <p14:creationId xmlns:p14="http://schemas.microsoft.com/office/powerpoint/2010/main" val="33898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85" y="2340096"/>
            <a:ext cx="11772900" cy="3790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90981" y="360218"/>
            <a:ext cx="5671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Tahoma" panose="020B0604030504040204" pitchFamily="34" charset="0"/>
                <a:cs typeface="Times New Roman" panose="02020603050405020304" pitchFamily="18" charset="0"/>
              </a:rPr>
              <a:t>MOS </a:t>
            </a:r>
            <a:r>
              <a:rPr kumimoji="0" lang="tr-TR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Tahoma" panose="020B0604030504040204" pitchFamily="34" charset="0"/>
                <a:cs typeface="Times New Roman" panose="02020603050405020304" pitchFamily="18" charset="0"/>
              </a:rPr>
              <a:t>Amplifiers</a:t>
            </a:r>
            <a:r>
              <a:rPr kumimoji="0" lang="tr-TR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kumimoji="0" lang="tr-TR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Tahoma" panose="020B0604030504040204" pitchFamily="34" charset="0"/>
                <a:cs typeface="Times New Roman" panose="02020603050405020304" pitchFamily="18" charset="0"/>
              </a:rPr>
              <a:t>Circuits</a:t>
            </a:r>
            <a:endParaRPr kumimoji="0" lang="tr-T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0219" y="1960282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Times New Roman" panose="02020603050405020304" pitchFamily="18" charset="0"/>
              </a:rPr>
              <a:t>Common</a:t>
            </a:r>
            <a:r>
              <a:rPr kumimoji="0" lang="tr-T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Times New Roman" panose="02020603050405020304" pitchFamily="18" charset="0"/>
              </a:rPr>
              <a:t> Source </a:t>
            </a:r>
            <a:r>
              <a:rPr kumimoji="0" lang="tr-T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Times New Roman" panose="02020603050405020304" pitchFamily="18" charset="0"/>
              </a:rPr>
              <a:t>Circuit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02436" y="1960282"/>
            <a:ext cx="2761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Times New Roman" panose="02020603050405020304" pitchFamily="18" charset="0"/>
              </a:rPr>
              <a:t>Common</a:t>
            </a:r>
            <a:r>
              <a:rPr kumimoji="0" lang="tr-T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tr-T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Times New Roman" panose="02020603050405020304" pitchFamily="18" charset="0"/>
              </a:rPr>
              <a:t>Drain</a:t>
            </a:r>
            <a:r>
              <a:rPr kumimoji="0" lang="tr-T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tr-T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Times New Roman" panose="02020603050405020304" pitchFamily="18" charset="0"/>
              </a:rPr>
              <a:t>Circuit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93672" y="1960282"/>
            <a:ext cx="2761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Times New Roman" panose="02020603050405020304" pitchFamily="18" charset="0"/>
              </a:rPr>
              <a:t>Common</a:t>
            </a:r>
            <a:r>
              <a:rPr kumimoji="0" lang="tr-T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tr-T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Times New Roman" panose="02020603050405020304" pitchFamily="18" charset="0"/>
              </a:rPr>
              <a:t>Gate</a:t>
            </a:r>
            <a:r>
              <a:rPr kumimoji="0" lang="tr-T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tr-T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Times New Roman" panose="02020603050405020304" pitchFamily="18" charset="0"/>
              </a:rPr>
              <a:t>Circuit</a:t>
            </a:r>
            <a:endParaRPr kumimoji="0" lang="tr-T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28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456" y="681037"/>
            <a:ext cx="9182532" cy="564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3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437" y="238125"/>
            <a:ext cx="8239125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46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200025"/>
            <a:ext cx="8258175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7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928" y="519112"/>
            <a:ext cx="8124671" cy="585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69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22" y="1"/>
            <a:ext cx="9836005" cy="57692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371" y="5619750"/>
            <a:ext cx="6610350" cy="1238250"/>
          </a:xfrm>
          <a:prstGeom prst="rect">
            <a:avLst/>
          </a:prstGeom>
        </p:spPr>
      </p:pic>
      <p:sp>
        <p:nvSpPr>
          <p:cNvPr id="4" name="Metin kutusu 3"/>
          <p:cNvSpPr txBox="1"/>
          <p:nvPr/>
        </p:nvSpPr>
        <p:spPr>
          <a:xfrm>
            <a:off x="369455" y="120073"/>
            <a:ext cx="58544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MOSFET </a:t>
            </a:r>
            <a:r>
              <a:rPr lang="tr-TR" sz="2400" dirty="0" err="1" smtClean="0">
                <a:solidFill>
                  <a:srgbClr val="FF0000"/>
                </a:solidFill>
                <a:latin typeface="Comic Sans MS" panose="030F0702030302020204" pitchFamily="66" charset="0"/>
              </a:rPr>
              <a:t>Input-Output</a:t>
            </a:r>
            <a:r>
              <a:rPr lang="tr-TR" sz="2400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 </a:t>
            </a:r>
            <a:r>
              <a:rPr lang="tr-TR" sz="2400" dirty="0" err="1" smtClean="0">
                <a:solidFill>
                  <a:srgbClr val="FF0000"/>
                </a:solidFill>
                <a:latin typeface="Comic Sans MS" panose="030F0702030302020204" pitchFamily="66" charset="0"/>
              </a:rPr>
              <a:t>Characteristics</a:t>
            </a:r>
            <a:endParaRPr lang="tr-TR" sz="2400" dirty="0" smtClean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277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309" y="236240"/>
            <a:ext cx="8986981" cy="64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6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637" y="221935"/>
            <a:ext cx="9069676" cy="623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8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Number Placeholder 3">
            <a:extLst>
              <a:ext uri="{FF2B5EF4-FFF2-40B4-BE49-F238E27FC236}">
                <a16:creationId xmlns:a16="http://schemas.microsoft.com/office/drawing/2014/main" id="{030DB6D3-FD0C-4AD3-B4F2-38C2B8A99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6AA180-E064-4E7E-8977-4106CF4D37C9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4043" name="Picture 13">
            <a:extLst>
              <a:ext uri="{FF2B5EF4-FFF2-40B4-BE49-F238E27FC236}">
                <a16:creationId xmlns:a16="http://schemas.microsoft.com/office/drawing/2014/main" id="{A49367E4-E652-4172-9BA9-285871110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6" y="3213100"/>
            <a:ext cx="2784475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4" name="Picture 14">
            <a:extLst>
              <a:ext uri="{FF2B5EF4-FFF2-40B4-BE49-F238E27FC236}">
                <a16:creationId xmlns:a16="http://schemas.microsoft.com/office/drawing/2014/main" id="{E18220CE-D021-4B1F-A42B-57B147EAA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900" y="3789364"/>
            <a:ext cx="3913188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45" name="Text Box 15">
            <a:extLst>
              <a:ext uri="{FF2B5EF4-FFF2-40B4-BE49-F238E27FC236}">
                <a16:creationId xmlns:a16="http://schemas.microsoft.com/office/drawing/2014/main" id="{CEE58FA0-2E66-4263-865E-924BE5369D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8162" y="773112"/>
            <a:ext cx="83518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The small-signal equivalent circuit with </a:t>
            </a:r>
            <a:r>
              <a:rPr kumimoji="0" lang="en-US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r</a:t>
            </a:r>
            <a:r>
              <a:rPr kumimoji="0" lang="en-US" altLang="en-US" sz="2000" b="0" i="1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o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anose="020B0604020202020204" pitchFamily="34" charset="0"/>
              </a:rPr>
              <a:t> taken into account.</a:t>
            </a:r>
          </a:p>
        </p:txBody>
      </p:sp>
      <p:graphicFrame>
        <p:nvGraphicFramePr>
          <p:cNvPr id="44046" name="Object 16">
            <a:extLst>
              <a:ext uri="{FF2B5EF4-FFF2-40B4-BE49-F238E27FC236}">
                <a16:creationId xmlns:a16="http://schemas.microsoft.com/office/drawing/2014/main" id="{3161FFFC-5781-4AAC-93A1-D428E7F680D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08664" y="2205038"/>
          <a:ext cx="3970337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8" name="Equation" r:id="rId6" imgW="1892300" imgH="546100" progId="Equation.3">
                  <p:embed/>
                </p:oleObj>
              </mc:Choice>
              <mc:Fallback>
                <p:oleObj name="Equation" r:id="rId6" imgW="1892300" imgH="546100" progId="Equation.3">
                  <p:embed/>
                  <p:pic>
                    <p:nvPicPr>
                      <p:cNvPr id="44046" name="Object 16">
                        <a:extLst>
                          <a:ext uri="{FF2B5EF4-FFF2-40B4-BE49-F238E27FC236}">
                            <a16:creationId xmlns:a16="http://schemas.microsoft.com/office/drawing/2014/main" id="{3161FFFC-5781-4AAC-93A1-D428E7F680D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8664" y="2205038"/>
                        <a:ext cx="3970337" cy="11430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47" name="Line 17">
            <a:extLst>
              <a:ext uri="{FF2B5EF4-FFF2-40B4-BE49-F238E27FC236}">
                <a16:creationId xmlns:a16="http://schemas.microsoft.com/office/drawing/2014/main" id="{616E10D6-0277-43EC-8B99-8FE4939AA6D5}"/>
              </a:ext>
            </a:extLst>
          </p:cNvPr>
          <p:cNvSpPr>
            <a:spLocks noChangeShapeType="1"/>
          </p:cNvSpPr>
          <p:nvPr/>
        </p:nvSpPr>
        <p:spPr bwMode="auto">
          <a:xfrm>
            <a:off x="8112125" y="3357563"/>
            <a:ext cx="863600" cy="1295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7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200025"/>
            <a:ext cx="931545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17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5" y="347662"/>
            <a:ext cx="8858250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31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Number Placeholder 3">
            <a:extLst>
              <a:ext uri="{FF2B5EF4-FFF2-40B4-BE49-F238E27FC236}">
                <a16:creationId xmlns:a16="http://schemas.microsoft.com/office/drawing/2014/main" id="{CE3B78CA-EA49-4581-8A86-9ADA192A2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75714D42-9D13-47C7-BD08-CFD08EBDBCB8}" type="slidenum">
              <a:rPr lang="en-US" altLang="en-US" sz="1400">
                <a:solidFill>
                  <a:srgbClr val="000000"/>
                </a:solidFill>
                <a:latin typeface="Comic Sans MS" panose="030F0702030302020204" pitchFamily="66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25</a:t>
            </a:fld>
            <a:endParaRPr lang="en-US" altLang="en-US" sz="14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EC2387FA-94BA-4D3B-8F95-B556A9F00A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6700" y="704850"/>
            <a:ext cx="9144000" cy="477838"/>
          </a:xfrm>
          <a:prstGeom prst="rect">
            <a:avLst/>
          </a:prstGeom>
          <a:solidFill>
            <a:srgbClr val="F0FD4D"/>
          </a:solidFill>
          <a:ln w="2857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72711" name="Text Box 6">
            <a:extLst>
              <a:ext uri="{FF2B5EF4-FFF2-40B4-BE49-F238E27FC236}">
                <a16:creationId xmlns:a16="http://schemas.microsoft.com/office/drawing/2014/main" id="{C3B97801-93F1-46D1-A4FA-8246F75F7F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8925" y="692151"/>
            <a:ext cx="24753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b="1" dirty="0">
                <a:solidFill>
                  <a:srgbClr val="000000"/>
                </a:solidFill>
                <a:latin typeface="Comic Sans MS" panose="030F0702030302020204" pitchFamily="66" charset="0"/>
              </a:rPr>
              <a:t>Common-source</a:t>
            </a:r>
          </a:p>
        </p:txBody>
      </p:sp>
      <p:pic>
        <p:nvPicPr>
          <p:cNvPr id="72712" name="Picture 16">
            <a:extLst>
              <a:ext uri="{FF2B5EF4-FFF2-40B4-BE49-F238E27FC236}">
                <a16:creationId xmlns:a16="http://schemas.microsoft.com/office/drawing/2014/main" id="{6191608E-30E3-4D81-A2DF-26B75EDD6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1" y="1628776"/>
            <a:ext cx="6202363" cy="461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13" name="Text Box 17">
            <a:extLst>
              <a:ext uri="{FF2B5EF4-FFF2-40B4-BE49-F238E27FC236}">
                <a16:creationId xmlns:a16="http://schemas.microsoft.com/office/drawing/2014/main" id="{F8580F56-47AB-4C44-8C53-27B65B9409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1313" y="1412876"/>
            <a:ext cx="3529012" cy="701675"/>
          </a:xfrm>
          <a:prstGeom prst="rect">
            <a:avLst/>
          </a:prstGeom>
          <a:solidFill>
            <a:srgbClr val="CE99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Boundary between saturation and triode region</a:t>
            </a:r>
          </a:p>
        </p:txBody>
      </p:sp>
      <p:sp>
        <p:nvSpPr>
          <p:cNvPr id="72714" name="Line 18">
            <a:extLst>
              <a:ext uri="{FF2B5EF4-FFF2-40B4-BE49-F238E27FC236}">
                <a16:creationId xmlns:a16="http://schemas.microsoft.com/office/drawing/2014/main" id="{305AD3CF-6639-4765-9EC4-A3F92B83B94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60813" y="2085975"/>
            <a:ext cx="1008062" cy="863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dirty="0">
              <a:solidFill>
                <a:srgbClr val="000000"/>
              </a:solidFill>
              <a:latin typeface="Comic Sans MS" panose="030F0702030302020204" pitchFamily="66" charset="0"/>
              <a:cs typeface="Arial" panose="020B0604020202020204" pitchFamily="34" charset="0"/>
            </a:endParaRPr>
          </a:p>
        </p:txBody>
      </p:sp>
      <p:sp>
        <p:nvSpPr>
          <p:cNvPr id="72715" name="WordArt 19">
            <a:extLst>
              <a:ext uri="{FF2B5EF4-FFF2-40B4-BE49-F238E27FC236}">
                <a16:creationId xmlns:a16="http://schemas.microsoft.com/office/drawing/2014/main" id="{0EF7A182-4D7E-47D2-8519-B9F08F3DEE63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 rot="-3222940">
            <a:off x="2108995" y="3312320"/>
            <a:ext cx="1876425" cy="814387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55556"/>
              </a:avLst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Triode region</a:t>
            </a:r>
          </a:p>
        </p:txBody>
      </p:sp>
      <p:sp>
        <p:nvSpPr>
          <p:cNvPr id="72716" name="WordArt 20">
            <a:extLst>
              <a:ext uri="{FF2B5EF4-FFF2-40B4-BE49-F238E27FC236}">
                <a16:creationId xmlns:a16="http://schemas.microsoft.com/office/drawing/2014/main" id="{2D56A4D2-C6BF-4852-854B-FAB32927B668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 rot="679995">
            <a:off x="4224339" y="4724400"/>
            <a:ext cx="1876425" cy="814388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55556"/>
              </a:avLst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Saturation region</a:t>
            </a:r>
          </a:p>
        </p:txBody>
      </p:sp>
      <p:sp>
        <p:nvSpPr>
          <p:cNvPr id="72717" name="Text Box 21">
            <a:extLst>
              <a:ext uri="{FF2B5EF4-FFF2-40B4-BE49-F238E27FC236}">
                <a16:creationId xmlns:a16="http://schemas.microsoft.com/office/drawing/2014/main" id="{E7250A91-3917-4BCD-96F7-81ADAD1A4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3701" y="2565401"/>
            <a:ext cx="3313113" cy="1311275"/>
          </a:xfrm>
          <a:prstGeom prst="rect">
            <a:avLst/>
          </a:prstGeom>
          <a:solidFill>
            <a:srgbClr val="89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For maximum symmetrical swing, the </a:t>
            </a:r>
            <a:r>
              <a:rPr lang="en-US" altLang="en-US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Q-point</a:t>
            </a:r>
            <a:r>
              <a:rPr lang="en-US" altLang="en-US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 must be near the middle of the saturation region</a:t>
            </a:r>
          </a:p>
        </p:txBody>
      </p:sp>
      <p:sp>
        <p:nvSpPr>
          <p:cNvPr id="72718" name="Rectangle 22">
            <a:extLst>
              <a:ext uri="{FF2B5EF4-FFF2-40B4-BE49-F238E27FC236}">
                <a16:creationId xmlns:a16="http://schemas.microsoft.com/office/drawing/2014/main" id="{C30DBA96-66E3-46C7-BC84-78FBC3030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3789363"/>
            <a:ext cx="1079500" cy="360362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72719" name="Rectangle 23">
            <a:extLst>
              <a:ext uri="{FF2B5EF4-FFF2-40B4-BE49-F238E27FC236}">
                <a16:creationId xmlns:a16="http://schemas.microsoft.com/office/drawing/2014/main" id="{C2D03A9D-8E84-4C10-A17E-692B7F0635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9176" y="4148139"/>
            <a:ext cx="504825" cy="288925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72720" name="Line 24">
            <a:extLst>
              <a:ext uri="{FF2B5EF4-FFF2-40B4-BE49-F238E27FC236}">
                <a16:creationId xmlns:a16="http://schemas.microsoft.com/office/drawing/2014/main" id="{5338F972-645D-4034-BDB0-069522990DF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72038" y="3416301"/>
            <a:ext cx="1871662" cy="10080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dirty="0">
              <a:solidFill>
                <a:srgbClr val="000000"/>
              </a:solidFill>
              <a:latin typeface="Comic Sans MS" panose="030F0702030302020204" pitchFamily="66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76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Number Placeholder 3">
            <a:extLst>
              <a:ext uri="{FF2B5EF4-FFF2-40B4-BE49-F238E27FC236}">
                <a16:creationId xmlns:a16="http://schemas.microsoft.com/office/drawing/2014/main" id="{D34F2008-10B9-4B77-8A00-65C666EE2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0A2B226A-53F9-4BE7-ABB9-DD569613AAC8}" type="slidenum">
              <a:rPr lang="en-US" altLang="en-US" sz="1400">
                <a:solidFill>
                  <a:srgbClr val="000000"/>
                </a:solidFill>
                <a:latin typeface="Comic Sans MS" panose="030F0702030302020204" pitchFamily="66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26</a:t>
            </a:fld>
            <a:endParaRPr lang="en-US" altLang="en-US" sz="14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74756" name="Rectangle 5">
            <a:extLst>
              <a:ext uri="{FF2B5EF4-FFF2-40B4-BE49-F238E27FC236}">
                <a16:creationId xmlns:a16="http://schemas.microsoft.com/office/drawing/2014/main" id="{CCCB8B02-EFB2-4E6A-A8BE-904339F6D0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6700" y="704850"/>
            <a:ext cx="9144000" cy="477838"/>
          </a:xfrm>
          <a:prstGeom prst="rect">
            <a:avLst/>
          </a:prstGeom>
          <a:solidFill>
            <a:srgbClr val="F0FD4D"/>
          </a:solidFill>
          <a:ln w="2857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74759" name="Text Box 8">
            <a:extLst>
              <a:ext uri="{FF2B5EF4-FFF2-40B4-BE49-F238E27FC236}">
                <a16:creationId xmlns:a16="http://schemas.microsoft.com/office/drawing/2014/main" id="{F3BD7FD9-1265-409C-B967-1FA8EB4200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8925" y="692151"/>
            <a:ext cx="24753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b="1" dirty="0">
                <a:solidFill>
                  <a:srgbClr val="000000"/>
                </a:solidFill>
                <a:latin typeface="Comic Sans MS" panose="030F0702030302020204" pitchFamily="66" charset="0"/>
              </a:rPr>
              <a:t>Common-source</a:t>
            </a:r>
          </a:p>
        </p:txBody>
      </p:sp>
      <p:sp>
        <p:nvSpPr>
          <p:cNvPr id="74760" name="Text Box 9">
            <a:extLst>
              <a:ext uri="{FF2B5EF4-FFF2-40B4-BE49-F238E27FC236}">
                <a16:creationId xmlns:a16="http://schemas.microsoft.com/office/drawing/2014/main" id="{29185428-07DB-405F-9D15-1228434968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5775" y="704850"/>
            <a:ext cx="1625600" cy="457200"/>
          </a:xfrm>
          <a:prstGeom prst="rect">
            <a:avLst/>
          </a:prstGeom>
          <a:solidFill>
            <a:srgbClr val="66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>
                <a:solidFill>
                  <a:srgbClr val="000000"/>
                </a:solidFill>
                <a:latin typeface="Comic Sans MS" panose="030F0702030302020204" pitchFamily="66" charset="0"/>
              </a:rPr>
              <a:t>Example 1</a:t>
            </a:r>
          </a:p>
        </p:txBody>
      </p:sp>
      <p:pic>
        <p:nvPicPr>
          <p:cNvPr id="74761" name="Picture 11">
            <a:extLst>
              <a:ext uri="{FF2B5EF4-FFF2-40B4-BE49-F238E27FC236}">
                <a16:creationId xmlns:a16="http://schemas.microsoft.com/office/drawing/2014/main" id="{C9B8A6B2-30EE-4F66-8DFE-DEB2BA27B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993" y="1466747"/>
            <a:ext cx="3308949" cy="3168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62" name="Text Box 12">
            <a:extLst>
              <a:ext uri="{FF2B5EF4-FFF2-40B4-BE49-F238E27FC236}">
                <a16:creationId xmlns:a16="http://schemas.microsoft.com/office/drawing/2014/main" id="{8FA3DDAA-65A0-49DF-AB10-66947857C4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0726" y="1484313"/>
            <a:ext cx="49688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The transistor in the figure has the following parameters;</a:t>
            </a:r>
          </a:p>
        </p:txBody>
      </p:sp>
      <p:graphicFrame>
        <p:nvGraphicFramePr>
          <p:cNvPr id="74763" name="Object 13">
            <a:extLst>
              <a:ext uri="{FF2B5EF4-FFF2-40B4-BE49-F238E27FC236}">
                <a16:creationId xmlns:a16="http://schemas.microsoft.com/office/drawing/2014/main" id="{84905CDA-47EE-4646-9118-43E8A1A2EFF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536825" y="2348881"/>
          <a:ext cx="3384550" cy="785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3" name="Equation" r:id="rId5" imgW="1866900" imgH="431800" progId="Equation.3">
                  <p:embed/>
                </p:oleObj>
              </mc:Choice>
              <mc:Fallback>
                <p:oleObj name="Equation" r:id="rId5" imgW="1866900" imgH="431800" progId="Equation.3">
                  <p:embed/>
                  <p:pic>
                    <p:nvPicPr>
                      <p:cNvPr id="74763" name="Object 13">
                        <a:extLst>
                          <a:ext uri="{FF2B5EF4-FFF2-40B4-BE49-F238E27FC236}">
                            <a16:creationId xmlns:a16="http://schemas.microsoft.com/office/drawing/2014/main" id="{84905CDA-47EE-4646-9118-43E8A1A2EF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6825" y="2348881"/>
                        <a:ext cx="3384550" cy="7856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64" name="Text Box 14">
            <a:extLst>
              <a:ext uri="{FF2B5EF4-FFF2-40B4-BE49-F238E27FC236}">
                <a16:creationId xmlns:a16="http://schemas.microsoft.com/office/drawing/2014/main" id="{BBCE67DB-B5C2-41F1-B343-AA5CC112E6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0726" y="3619500"/>
            <a:ext cx="2395207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50000"/>
              </a:spcAft>
              <a:buNone/>
            </a:pPr>
            <a:r>
              <a:rPr lang="en-US" altLang="en-US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Find the following;</a:t>
            </a:r>
          </a:p>
          <a:p>
            <a:pPr fontAlgn="base">
              <a:spcBef>
                <a:spcPct val="0"/>
              </a:spcBef>
              <a:spcAft>
                <a:spcPct val="50000"/>
              </a:spcAft>
              <a:buNone/>
            </a:pPr>
            <a:r>
              <a:rPr lang="en-US" altLang="en-US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(a)  </a:t>
            </a:r>
            <a:r>
              <a:rPr lang="en-US" altLang="en-US" sz="2000" i="1" dirty="0">
                <a:solidFill>
                  <a:srgbClr val="000000"/>
                </a:solidFill>
                <a:latin typeface="Comic Sans MS" panose="030F0702030302020204" pitchFamily="66" charset="0"/>
              </a:rPr>
              <a:t>g</a:t>
            </a:r>
            <a:r>
              <a:rPr lang="en-US" altLang="en-US" sz="2000" i="1" baseline="-25000" dirty="0">
                <a:solidFill>
                  <a:srgbClr val="000000"/>
                </a:solidFill>
                <a:latin typeface="Comic Sans MS" panose="030F0702030302020204" pitchFamily="66" charset="0"/>
              </a:rPr>
              <a:t>m</a:t>
            </a:r>
            <a:r>
              <a:rPr lang="en-US" altLang="en-US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 and </a:t>
            </a:r>
            <a:r>
              <a:rPr lang="en-US" altLang="en-US" sz="2000" i="1" dirty="0" err="1">
                <a:solidFill>
                  <a:srgbClr val="000000"/>
                </a:solidFill>
                <a:latin typeface="Comic Sans MS" panose="030F0702030302020204" pitchFamily="66" charset="0"/>
              </a:rPr>
              <a:t>r</a:t>
            </a:r>
            <a:r>
              <a:rPr lang="en-US" altLang="en-US" sz="2000" i="1" baseline="-25000" dirty="0" err="1">
                <a:solidFill>
                  <a:srgbClr val="000000"/>
                </a:solidFill>
                <a:latin typeface="Comic Sans MS" panose="030F0702030302020204" pitchFamily="66" charset="0"/>
              </a:rPr>
              <a:t>o</a:t>
            </a:r>
            <a:r>
              <a:rPr lang="en-US" altLang="en-US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;</a:t>
            </a:r>
          </a:p>
          <a:p>
            <a:pPr fontAlgn="base">
              <a:spcBef>
                <a:spcPct val="0"/>
              </a:spcBef>
              <a:spcAft>
                <a:spcPct val="50000"/>
              </a:spcAft>
              <a:buNone/>
            </a:pPr>
            <a:r>
              <a:rPr lang="en-US" altLang="en-US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(b)  </a:t>
            </a:r>
            <a:r>
              <a:rPr lang="en-US" altLang="en-US" sz="2000" i="1" dirty="0">
                <a:solidFill>
                  <a:srgbClr val="000000"/>
                </a:solidFill>
                <a:latin typeface="Comic Sans MS" panose="030F0702030302020204" pitchFamily="66" charset="0"/>
              </a:rPr>
              <a:t>A</a:t>
            </a:r>
            <a:r>
              <a:rPr lang="en-US" altLang="en-US" sz="2000" i="1" baseline="-25000" dirty="0">
                <a:solidFill>
                  <a:srgbClr val="000000"/>
                </a:solidFill>
                <a:latin typeface="Comic Sans MS" panose="030F0702030302020204" pitchFamily="66" charset="0"/>
              </a:rPr>
              <a:t>v</a:t>
            </a:r>
            <a:r>
              <a:rPr lang="en-US" altLang="en-US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;</a:t>
            </a:r>
          </a:p>
          <a:p>
            <a:pPr fontAlgn="base">
              <a:spcBef>
                <a:spcPct val="0"/>
              </a:spcBef>
              <a:spcAft>
                <a:spcPct val="50000"/>
              </a:spcAft>
              <a:buNone/>
            </a:pPr>
            <a:r>
              <a:rPr lang="en-US" altLang="en-US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(c)  </a:t>
            </a:r>
            <a:r>
              <a:rPr lang="en-US" altLang="en-US" sz="2000" i="1" dirty="0">
                <a:solidFill>
                  <a:srgbClr val="000000"/>
                </a:solidFill>
                <a:latin typeface="Comic Sans MS" panose="030F0702030302020204" pitchFamily="66" charset="0"/>
              </a:rPr>
              <a:t>R</a:t>
            </a:r>
            <a:r>
              <a:rPr lang="en-US" altLang="en-US" sz="2000" i="1" baseline="-25000" dirty="0">
                <a:solidFill>
                  <a:srgbClr val="000000"/>
                </a:solidFill>
                <a:latin typeface="Comic Sans MS" panose="030F0702030302020204" pitchFamily="66" charset="0"/>
              </a:rPr>
              <a:t>i</a:t>
            </a:r>
            <a:r>
              <a:rPr lang="en-US" altLang="en-US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 and </a:t>
            </a:r>
            <a:r>
              <a:rPr lang="en-US" altLang="en-US" sz="2000" i="1" dirty="0">
                <a:solidFill>
                  <a:srgbClr val="000000"/>
                </a:solidFill>
                <a:latin typeface="Comic Sans MS" panose="030F0702030302020204" pitchFamily="66" charset="0"/>
              </a:rPr>
              <a:t>R</a:t>
            </a:r>
            <a:r>
              <a:rPr lang="en-US" altLang="en-US" sz="2000" i="1" baseline="-25000" dirty="0">
                <a:solidFill>
                  <a:srgbClr val="000000"/>
                </a:solidFill>
                <a:latin typeface="Comic Sans MS" panose="030F0702030302020204" pitchFamily="66" charset="0"/>
              </a:rPr>
              <a:t>o</a:t>
            </a:r>
            <a:r>
              <a:rPr lang="en-US" altLang="en-US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0416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Number Placeholder 3">
            <a:extLst>
              <a:ext uri="{FF2B5EF4-FFF2-40B4-BE49-F238E27FC236}">
                <a16:creationId xmlns:a16="http://schemas.microsoft.com/office/drawing/2014/main" id="{F0667760-9C7C-4013-B3CE-5EAF1A3D3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F133012C-D1AD-4FAE-B896-8F2DAD13A7F4}" type="slidenum">
              <a:rPr lang="en-US" altLang="en-US" sz="1400">
                <a:solidFill>
                  <a:srgbClr val="000000"/>
                </a:solidFill>
                <a:latin typeface="Comic Sans MS" panose="030F0702030302020204" pitchFamily="66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27</a:t>
            </a:fld>
            <a:endParaRPr lang="en-US" altLang="en-US" sz="14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9BA4FD66-6925-4C49-8838-A667FE583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6700" y="704850"/>
            <a:ext cx="9144000" cy="477838"/>
          </a:xfrm>
          <a:prstGeom prst="rect">
            <a:avLst/>
          </a:prstGeom>
          <a:solidFill>
            <a:srgbClr val="F0FD4D"/>
          </a:solidFill>
          <a:ln w="2857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76807" name="Text Box 6">
            <a:extLst>
              <a:ext uri="{FF2B5EF4-FFF2-40B4-BE49-F238E27FC236}">
                <a16:creationId xmlns:a16="http://schemas.microsoft.com/office/drawing/2014/main" id="{55522D14-3632-4B4C-BF55-6990164F2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8925" y="692151"/>
            <a:ext cx="24753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b="1" dirty="0">
                <a:solidFill>
                  <a:srgbClr val="000000"/>
                </a:solidFill>
                <a:latin typeface="Comic Sans MS" panose="030F0702030302020204" pitchFamily="66" charset="0"/>
              </a:rPr>
              <a:t>Common-source</a:t>
            </a:r>
          </a:p>
        </p:txBody>
      </p:sp>
      <p:sp>
        <p:nvSpPr>
          <p:cNvPr id="76808" name="Text Box 7">
            <a:extLst>
              <a:ext uri="{FF2B5EF4-FFF2-40B4-BE49-F238E27FC236}">
                <a16:creationId xmlns:a16="http://schemas.microsoft.com/office/drawing/2014/main" id="{F4551BA7-143F-427F-ACEA-F2F9AE4C09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5775" y="704850"/>
            <a:ext cx="3067050" cy="457200"/>
          </a:xfrm>
          <a:prstGeom prst="rect">
            <a:avLst/>
          </a:prstGeom>
          <a:solidFill>
            <a:srgbClr val="66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>
                <a:solidFill>
                  <a:srgbClr val="000000"/>
                </a:solidFill>
                <a:latin typeface="Comic Sans MS" panose="030F0702030302020204" pitchFamily="66" charset="0"/>
              </a:rPr>
              <a:t>Example 1 – </a:t>
            </a:r>
            <a:r>
              <a:rPr lang="en-US" altLang="en-US" sz="2400" i="1" dirty="0">
                <a:solidFill>
                  <a:srgbClr val="000000"/>
                </a:solidFill>
                <a:latin typeface="Comic Sans MS" panose="030F0702030302020204" pitchFamily="66" charset="0"/>
              </a:rPr>
              <a:t>Solution</a:t>
            </a:r>
            <a:endParaRPr lang="en-US" altLang="en-US" sz="24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76809" name="Picture 12">
            <a:extLst>
              <a:ext uri="{FF2B5EF4-FFF2-40B4-BE49-F238E27FC236}">
                <a16:creationId xmlns:a16="http://schemas.microsoft.com/office/drawing/2014/main" id="{0B246261-35A6-4F5E-948F-C31829724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935222"/>
            <a:ext cx="2623152" cy="3904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10" name="Text Box 13">
            <a:extLst>
              <a:ext uri="{FF2B5EF4-FFF2-40B4-BE49-F238E27FC236}">
                <a16:creationId xmlns:a16="http://schemas.microsoft.com/office/drawing/2014/main" id="{AC4F342B-DA54-41CC-B3B8-286CA0D6CB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1" y="1431925"/>
            <a:ext cx="5052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(a)</a:t>
            </a:r>
          </a:p>
        </p:txBody>
      </p:sp>
      <p:graphicFrame>
        <p:nvGraphicFramePr>
          <p:cNvPr id="76811" name="Object 14">
            <a:extLst>
              <a:ext uri="{FF2B5EF4-FFF2-40B4-BE49-F238E27FC236}">
                <a16:creationId xmlns:a16="http://schemas.microsoft.com/office/drawing/2014/main" id="{23E698FD-681A-45C3-A75B-16EBA096C7B0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589419" y="1538831"/>
          <a:ext cx="3076327" cy="1532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93" name="Equation" r:id="rId5" imgW="1892300" imgH="939800" progId="Equation.3">
                  <p:embed/>
                </p:oleObj>
              </mc:Choice>
              <mc:Fallback>
                <p:oleObj name="Equation" r:id="rId5" imgW="1892300" imgH="939800" progId="Equation.3">
                  <p:embed/>
                  <p:pic>
                    <p:nvPicPr>
                      <p:cNvPr id="76811" name="Object 14">
                        <a:extLst>
                          <a:ext uri="{FF2B5EF4-FFF2-40B4-BE49-F238E27FC236}">
                            <a16:creationId xmlns:a16="http://schemas.microsoft.com/office/drawing/2014/main" id="{23E698FD-681A-45C3-A75B-16EBA096C7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9419" y="1538831"/>
                        <a:ext cx="3076327" cy="15326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12" name="Object 15">
            <a:extLst>
              <a:ext uri="{FF2B5EF4-FFF2-40B4-BE49-F238E27FC236}">
                <a16:creationId xmlns:a16="http://schemas.microsoft.com/office/drawing/2014/main" id="{203CC138-96DD-4CB8-BC05-12E60428C94D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100484" y="3551236"/>
          <a:ext cx="3203429" cy="11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94" name="Equation" r:id="rId7" imgW="1841500" imgH="660400" progId="Equation.3">
                  <p:embed/>
                </p:oleObj>
              </mc:Choice>
              <mc:Fallback>
                <p:oleObj name="Equation" r:id="rId7" imgW="1841500" imgH="660400" progId="Equation.3">
                  <p:embed/>
                  <p:pic>
                    <p:nvPicPr>
                      <p:cNvPr id="76812" name="Object 15">
                        <a:extLst>
                          <a:ext uri="{FF2B5EF4-FFF2-40B4-BE49-F238E27FC236}">
                            <a16:creationId xmlns:a16="http://schemas.microsoft.com/office/drawing/2014/main" id="{203CC138-96DD-4CB8-BC05-12E60428C9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0484" y="3551236"/>
                        <a:ext cx="3203429" cy="1150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13" name="Text Box 16">
            <a:extLst>
              <a:ext uri="{FF2B5EF4-FFF2-40B4-BE49-F238E27FC236}">
                <a16:creationId xmlns:a16="http://schemas.microsoft.com/office/drawing/2014/main" id="{5C8F7BB9-97BB-492E-B7F2-EA9BD2B4E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0463" y="1358900"/>
            <a:ext cx="37898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The circuit under dc condition</a:t>
            </a:r>
          </a:p>
        </p:txBody>
      </p:sp>
      <p:graphicFrame>
        <p:nvGraphicFramePr>
          <p:cNvPr id="76814" name="Object 17">
            <a:extLst>
              <a:ext uri="{FF2B5EF4-FFF2-40B4-BE49-F238E27FC236}">
                <a16:creationId xmlns:a16="http://schemas.microsoft.com/office/drawing/2014/main" id="{5229DA2B-11A2-4FF3-8F7C-AB7EC65EC3D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414899" y="4986766"/>
          <a:ext cx="1728788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95" name="Equation" r:id="rId9" imgW="825500" imgH="431800" progId="Equation.3">
                  <p:embed/>
                </p:oleObj>
              </mc:Choice>
              <mc:Fallback>
                <p:oleObj name="Equation" r:id="rId9" imgW="825500" imgH="431800" progId="Equation.3">
                  <p:embed/>
                  <p:pic>
                    <p:nvPicPr>
                      <p:cNvPr id="76814" name="Object 17">
                        <a:extLst>
                          <a:ext uri="{FF2B5EF4-FFF2-40B4-BE49-F238E27FC236}">
                            <a16:creationId xmlns:a16="http://schemas.microsoft.com/office/drawing/2014/main" id="{5229DA2B-11A2-4FF3-8F7C-AB7EC65EC3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4899" y="4986766"/>
                        <a:ext cx="1728788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394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Number Placeholder 3">
            <a:extLst>
              <a:ext uri="{FF2B5EF4-FFF2-40B4-BE49-F238E27FC236}">
                <a16:creationId xmlns:a16="http://schemas.microsoft.com/office/drawing/2014/main" id="{7521F3F7-83AC-4F9D-B793-B27A3B7B0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48891FFD-317E-4D00-B83F-BF4DFC11D77E}" type="slidenum">
              <a:rPr lang="en-US" altLang="en-US" sz="1400">
                <a:solidFill>
                  <a:srgbClr val="000000"/>
                </a:solidFill>
                <a:latin typeface="Comic Sans MS" panose="030F0702030302020204" pitchFamily="66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28</a:t>
            </a:fld>
            <a:endParaRPr lang="en-US" altLang="en-US" sz="14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DFCD4545-26B3-498E-B823-9EA52C939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6700" y="704850"/>
            <a:ext cx="9144000" cy="477838"/>
          </a:xfrm>
          <a:prstGeom prst="rect">
            <a:avLst/>
          </a:prstGeom>
          <a:solidFill>
            <a:srgbClr val="F0FD4D"/>
          </a:solidFill>
          <a:ln w="2857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78855" name="Text Box 6">
            <a:extLst>
              <a:ext uri="{FF2B5EF4-FFF2-40B4-BE49-F238E27FC236}">
                <a16:creationId xmlns:a16="http://schemas.microsoft.com/office/drawing/2014/main" id="{F13E4320-3EA3-4A23-8F13-2C615C1188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8925" y="692151"/>
            <a:ext cx="24753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b="1" dirty="0">
                <a:solidFill>
                  <a:srgbClr val="000000"/>
                </a:solidFill>
                <a:latin typeface="Comic Sans MS" panose="030F0702030302020204" pitchFamily="66" charset="0"/>
              </a:rPr>
              <a:t>Common-source</a:t>
            </a:r>
          </a:p>
        </p:txBody>
      </p:sp>
      <p:sp>
        <p:nvSpPr>
          <p:cNvPr id="78856" name="Text Box 7">
            <a:extLst>
              <a:ext uri="{FF2B5EF4-FFF2-40B4-BE49-F238E27FC236}">
                <a16:creationId xmlns:a16="http://schemas.microsoft.com/office/drawing/2014/main" id="{414DA385-475E-4338-AA6F-5079686CFF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5776" y="704851"/>
            <a:ext cx="3299301" cy="461665"/>
          </a:xfrm>
          <a:prstGeom prst="rect">
            <a:avLst/>
          </a:prstGeom>
          <a:solidFill>
            <a:srgbClr val="66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>
                <a:solidFill>
                  <a:srgbClr val="000000"/>
                </a:solidFill>
                <a:latin typeface="Comic Sans MS" panose="030F0702030302020204" pitchFamily="66" charset="0"/>
              </a:rPr>
              <a:t>Example 1 – </a:t>
            </a:r>
            <a:r>
              <a:rPr lang="en-US" altLang="en-US" sz="2400" i="1" dirty="0">
                <a:solidFill>
                  <a:srgbClr val="000000"/>
                </a:solidFill>
                <a:latin typeface="Comic Sans MS" panose="030F0702030302020204" pitchFamily="66" charset="0"/>
              </a:rPr>
              <a:t>Solution </a:t>
            </a:r>
            <a:endParaRPr lang="en-US" altLang="en-US" sz="24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78857" name="Text Box 9">
            <a:extLst>
              <a:ext uri="{FF2B5EF4-FFF2-40B4-BE49-F238E27FC236}">
                <a16:creationId xmlns:a16="http://schemas.microsoft.com/office/drawing/2014/main" id="{B49AB99F-2704-4F7C-8571-3F15D2231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1" y="1431926"/>
            <a:ext cx="5918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>
                <a:solidFill>
                  <a:srgbClr val="000000"/>
                </a:solidFill>
                <a:latin typeface="Comic Sans MS" panose="030F0702030302020204" pitchFamily="66" charset="0"/>
              </a:rPr>
              <a:t>(b)</a:t>
            </a:r>
          </a:p>
        </p:txBody>
      </p:sp>
      <p:pic>
        <p:nvPicPr>
          <p:cNvPr id="78858" name="Picture 13">
            <a:extLst>
              <a:ext uri="{FF2B5EF4-FFF2-40B4-BE49-F238E27FC236}">
                <a16:creationId xmlns:a16="http://schemas.microsoft.com/office/drawing/2014/main" id="{006711A0-C485-409E-8442-FAA27438A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881" y="1616419"/>
            <a:ext cx="4176638" cy="167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8859" name="Object 14">
            <a:extLst>
              <a:ext uri="{FF2B5EF4-FFF2-40B4-BE49-F238E27FC236}">
                <a16:creationId xmlns:a16="http://schemas.microsoft.com/office/drawing/2014/main" id="{39CCFDE8-30A5-47CA-BCD1-E20CC5913D44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305602" y="3450479"/>
          <a:ext cx="3030758" cy="1046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1" name="Equation" r:id="rId5" imgW="1841500" imgH="635000" progId="Equation.3">
                  <p:embed/>
                </p:oleObj>
              </mc:Choice>
              <mc:Fallback>
                <p:oleObj name="Equation" r:id="rId5" imgW="1841500" imgH="635000" progId="Equation.3">
                  <p:embed/>
                  <p:pic>
                    <p:nvPicPr>
                      <p:cNvPr id="78859" name="Object 14">
                        <a:extLst>
                          <a:ext uri="{FF2B5EF4-FFF2-40B4-BE49-F238E27FC236}">
                            <a16:creationId xmlns:a16="http://schemas.microsoft.com/office/drawing/2014/main" id="{39CCFDE8-30A5-47CA-BCD1-E20CC5913D4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5602" y="3450479"/>
                        <a:ext cx="3030758" cy="10468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2">
            <a:extLst>
              <a:ext uri="{FF2B5EF4-FFF2-40B4-BE49-F238E27FC236}">
                <a16:creationId xmlns:a16="http://schemas.microsoft.com/office/drawing/2014/main" id="{EF800ACC-6F0F-4E0B-ADA2-37C18FBBA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519" y="1614061"/>
            <a:ext cx="2623152" cy="3904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136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Number Placeholder 3">
            <a:extLst>
              <a:ext uri="{FF2B5EF4-FFF2-40B4-BE49-F238E27FC236}">
                <a16:creationId xmlns:a16="http://schemas.microsoft.com/office/drawing/2014/main" id="{B62FA26A-4626-46E1-A21A-D28C441A1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76ADA0AF-1DBB-40B7-9DB5-42851056CCF1}" type="slidenum">
              <a:rPr lang="en-US" altLang="en-US" sz="1400">
                <a:solidFill>
                  <a:srgbClr val="000000"/>
                </a:solidFill>
                <a:latin typeface="Comic Sans MS" panose="030F0702030302020204" pitchFamily="66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29</a:t>
            </a:fld>
            <a:endParaRPr lang="en-US" altLang="en-US" sz="14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45085ECD-A4B7-4DEA-B0CF-0F718B6192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3525" y="11114"/>
            <a:ext cx="9144000" cy="681037"/>
          </a:xfrm>
          <a:prstGeom prst="rect">
            <a:avLst/>
          </a:prstGeom>
          <a:solidFill>
            <a:srgbClr val="FF99FF"/>
          </a:solidFill>
          <a:ln w="28575">
            <a:solidFill>
              <a:srgbClr val="FF00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52525D2D-7B68-4C4B-92E3-920E21358F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6700" y="704850"/>
            <a:ext cx="9144000" cy="477838"/>
          </a:xfrm>
          <a:prstGeom prst="rect">
            <a:avLst/>
          </a:prstGeom>
          <a:solidFill>
            <a:srgbClr val="F0FD4D"/>
          </a:solidFill>
          <a:ln w="2857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80901" name="Text Box 4">
            <a:extLst>
              <a:ext uri="{FF2B5EF4-FFF2-40B4-BE49-F238E27FC236}">
                <a16:creationId xmlns:a16="http://schemas.microsoft.com/office/drawing/2014/main" id="{7B388EA6-171D-494D-B663-595C96DB94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7214" y="93663"/>
            <a:ext cx="5405437" cy="519112"/>
          </a:xfrm>
          <a:prstGeom prst="rect">
            <a:avLst/>
          </a:prstGeom>
          <a:solidFill>
            <a:srgbClr val="FF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800" b="1" dirty="0">
                <a:solidFill>
                  <a:srgbClr val="000000"/>
                </a:solidFill>
                <a:latin typeface="Comic Sans MS" panose="030F0702030302020204" pitchFamily="66" charset="0"/>
              </a:rPr>
              <a:t>Basic Amplifier Configurations</a:t>
            </a:r>
          </a:p>
        </p:txBody>
      </p:sp>
      <p:sp>
        <p:nvSpPr>
          <p:cNvPr id="80902" name="Text Box 5">
            <a:extLst>
              <a:ext uri="{FF2B5EF4-FFF2-40B4-BE49-F238E27FC236}">
                <a16:creationId xmlns:a16="http://schemas.microsoft.com/office/drawing/2014/main" id="{1C38A897-C721-43D4-9579-DDA65974E3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6225" y="19051"/>
            <a:ext cx="2160588" cy="669925"/>
          </a:xfrm>
          <a:prstGeom prst="rect">
            <a:avLst/>
          </a:prstGeom>
          <a:solidFill>
            <a:srgbClr val="FF99FF"/>
          </a:solidFill>
          <a:ln w="28575">
            <a:solidFill>
              <a:srgbClr val="FF0066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3600" dirty="0">
                <a:solidFill>
                  <a:srgbClr val="000000"/>
                </a:solidFill>
                <a:latin typeface="Comic Sans MS" panose="030F0702030302020204" pitchFamily="66" charset="0"/>
              </a:rPr>
              <a:t>MOSFET</a:t>
            </a:r>
          </a:p>
        </p:txBody>
      </p:sp>
      <p:sp>
        <p:nvSpPr>
          <p:cNvPr id="80903" name="Text Box 6">
            <a:extLst>
              <a:ext uri="{FF2B5EF4-FFF2-40B4-BE49-F238E27FC236}">
                <a16:creationId xmlns:a16="http://schemas.microsoft.com/office/drawing/2014/main" id="{0D34FB31-A4DB-48D3-9BAC-06F07AC336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8925" y="692151"/>
            <a:ext cx="24753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b="1" dirty="0">
                <a:solidFill>
                  <a:srgbClr val="000000"/>
                </a:solidFill>
                <a:latin typeface="Comic Sans MS" panose="030F0702030302020204" pitchFamily="66" charset="0"/>
              </a:rPr>
              <a:t>Common-source</a:t>
            </a:r>
          </a:p>
        </p:txBody>
      </p:sp>
      <p:sp>
        <p:nvSpPr>
          <p:cNvPr id="80904" name="Text Box 7">
            <a:extLst>
              <a:ext uri="{FF2B5EF4-FFF2-40B4-BE49-F238E27FC236}">
                <a16:creationId xmlns:a16="http://schemas.microsoft.com/office/drawing/2014/main" id="{DDE4287E-C1A9-47F4-B9DA-C939E68B90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5776" y="704851"/>
            <a:ext cx="4265911" cy="461665"/>
          </a:xfrm>
          <a:prstGeom prst="rect">
            <a:avLst/>
          </a:prstGeom>
          <a:solidFill>
            <a:srgbClr val="66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>
                <a:solidFill>
                  <a:srgbClr val="000000"/>
                </a:solidFill>
                <a:latin typeface="Comic Sans MS" panose="030F0702030302020204" pitchFamily="66" charset="0"/>
              </a:rPr>
              <a:t>Example 1 – </a:t>
            </a:r>
            <a:r>
              <a:rPr lang="en-US" altLang="en-US" sz="2400" i="1" dirty="0">
                <a:solidFill>
                  <a:srgbClr val="000000"/>
                </a:solidFill>
                <a:latin typeface="Comic Sans MS" panose="030F0702030302020204" pitchFamily="66" charset="0"/>
              </a:rPr>
              <a:t>Solution </a:t>
            </a:r>
            <a:r>
              <a:rPr lang="en-US" altLang="en-US" sz="2400" dirty="0" smtClean="0">
                <a:solidFill>
                  <a:srgbClr val="000000"/>
                </a:solidFill>
                <a:latin typeface="Comic Sans MS" panose="030F0702030302020204" pitchFamily="66" charset="0"/>
              </a:rPr>
              <a:t>(</a:t>
            </a:r>
            <a:r>
              <a:rPr lang="en-US" altLang="en-US" sz="2400" i="1" dirty="0" smtClean="0">
                <a:solidFill>
                  <a:srgbClr val="000000"/>
                </a:solidFill>
                <a:latin typeface="Comic Sans MS" panose="030F0702030302020204" pitchFamily="66" charset="0"/>
              </a:rPr>
              <a:t>cont’d</a:t>
            </a:r>
            <a:r>
              <a:rPr lang="en-US" altLang="en-US" sz="2400" dirty="0" smtClean="0">
                <a:solidFill>
                  <a:srgbClr val="000000"/>
                </a:solidFill>
                <a:latin typeface="Comic Sans MS" panose="030F0702030302020204" pitchFamily="66" charset="0"/>
              </a:rPr>
              <a:t>)</a:t>
            </a:r>
            <a:endParaRPr lang="en-US" altLang="en-US" sz="24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80905" name="Text Box 8">
            <a:extLst>
              <a:ext uri="{FF2B5EF4-FFF2-40B4-BE49-F238E27FC236}">
                <a16:creationId xmlns:a16="http://schemas.microsoft.com/office/drawing/2014/main" id="{B923006D-0390-4CF0-9514-AD603B15EA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1431926"/>
            <a:ext cx="5677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>
                <a:solidFill>
                  <a:srgbClr val="000000"/>
                </a:solidFill>
                <a:latin typeface="Comic Sans MS" panose="030F0702030302020204" pitchFamily="66" charset="0"/>
              </a:rPr>
              <a:t>(c)</a:t>
            </a:r>
          </a:p>
        </p:txBody>
      </p:sp>
      <p:pic>
        <p:nvPicPr>
          <p:cNvPr id="80906" name="Picture 9">
            <a:extLst>
              <a:ext uri="{FF2B5EF4-FFF2-40B4-BE49-F238E27FC236}">
                <a16:creationId xmlns:a16="http://schemas.microsoft.com/office/drawing/2014/main" id="{F64AFC8C-59B8-4487-BF62-EC31DBC29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937" y="1873822"/>
            <a:ext cx="4479605" cy="1800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0907" name="Object 10">
            <a:extLst>
              <a:ext uri="{FF2B5EF4-FFF2-40B4-BE49-F238E27FC236}">
                <a16:creationId xmlns:a16="http://schemas.microsoft.com/office/drawing/2014/main" id="{93DB6286-6876-4D55-A50C-142B14C1241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803977" y="4465154"/>
          <a:ext cx="1372144" cy="1127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8" name="Equation" r:id="rId5" imgW="850900" imgH="698500" progId="Equation.3">
                  <p:embed/>
                </p:oleObj>
              </mc:Choice>
              <mc:Fallback>
                <p:oleObj name="Equation" r:id="rId5" imgW="850900" imgH="698500" progId="Equation.3">
                  <p:embed/>
                  <p:pic>
                    <p:nvPicPr>
                      <p:cNvPr id="80907" name="Object 10">
                        <a:extLst>
                          <a:ext uri="{FF2B5EF4-FFF2-40B4-BE49-F238E27FC236}">
                            <a16:creationId xmlns:a16="http://schemas.microsoft.com/office/drawing/2014/main" id="{93DB6286-6876-4D55-A50C-142B14C124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3977" y="4465154"/>
                        <a:ext cx="1372144" cy="11275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8" name="Object 11">
            <a:extLst>
              <a:ext uri="{FF2B5EF4-FFF2-40B4-BE49-F238E27FC236}">
                <a16:creationId xmlns:a16="http://schemas.microsoft.com/office/drawing/2014/main" id="{282ABF2B-4430-42AE-901F-0C780DD0632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809524" y="3841670"/>
          <a:ext cx="2233613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9" name="Equation" r:id="rId7" imgW="1066800" imgH="228600" progId="Equation.3">
                  <p:embed/>
                </p:oleObj>
              </mc:Choice>
              <mc:Fallback>
                <p:oleObj name="Equation" r:id="rId7" imgW="1066800" imgH="228600" progId="Equation.3">
                  <p:embed/>
                  <p:pic>
                    <p:nvPicPr>
                      <p:cNvPr id="80908" name="Object 11">
                        <a:extLst>
                          <a:ext uri="{FF2B5EF4-FFF2-40B4-BE49-F238E27FC236}">
                            <a16:creationId xmlns:a16="http://schemas.microsoft.com/office/drawing/2014/main" id="{282ABF2B-4430-42AE-901F-0C780DD063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9524" y="3841670"/>
                        <a:ext cx="2233613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FE7EA6C1-467F-417E-9741-C9AB054E1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1431925"/>
            <a:ext cx="2623152" cy="3904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841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61309" y="157018"/>
            <a:ext cx="6834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Geçiş-iletkenliği (</a:t>
            </a:r>
            <a:r>
              <a:rPr kumimoji="0" lang="tr-TR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Transconductance</a:t>
            </a:r>
            <a:r>
              <a:rPr kumimoji="0" lang="tr-T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)</a:t>
            </a:r>
            <a:endParaRPr kumimoji="0" lang="tr-TR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37491" y="774185"/>
            <a:ext cx="10220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dirty="0">
                <a:latin typeface="Comic Sans MS" panose="030F0702030302020204" pitchFamily="66" charset="0"/>
              </a:rPr>
              <a:t>Current relation of the transistor working in the </a:t>
            </a:r>
            <a:r>
              <a:rPr lang="en-US" sz="2400" dirty="0" err="1" smtClean="0">
                <a:latin typeface="Comic Sans MS" panose="030F0702030302020204" pitchFamily="66" charset="0"/>
              </a:rPr>
              <a:t>saturat</a:t>
            </a:r>
            <a:r>
              <a:rPr lang="tr-TR" sz="2400" dirty="0" err="1" smtClean="0">
                <a:latin typeface="Comic Sans MS" panose="030F0702030302020204" pitchFamily="66" charset="0"/>
              </a:rPr>
              <a:t>ion</a:t>
            </a:r>
            <a:r>
              <a:rPr lang="en-US" sz="2400" dirty="0" smtClean="0">
                <a:latin typeface="Comic Sans MS" panose="030F0702030302020204" pitchFamily="66" charset="0"/>
              </a:rPr>
              <a:t> </a:t>
            </a:r>
            <a:r>
              <a:rPr lang="en-US" sz="2400" dirty="0">
                <a:latin typeface="Comic Sans MS" panose="030F0702030302020204" pitchFamily="66" charset="0"/>
              </a:rPr>
              <a:t>region</a:t>
            </a:r>
            <a:r>
              <a:rPr lang="en-US" sz="2400" dirty="0" smtClean="0">
                <a:latin typeface="Comic Sans MS" panose="030F0702030302020204" pitchFamily="66" charset="0"/>
              </a:rPr>
              <a:t>:</a:t>
            </a:r>
            <a:r>
              <a:rPr kumimoji="0" lang="tr-T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:</a:t>
            </a:r>
            <a:endParaRPr kumimoji="0" lang="tr-T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914" y="3355193"/>
            <a:ext cx="7038975" cy="1257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128" y="1584361"/>
            <a:ext cx="6419850" cy="17240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913" y="4659299"/>
            <a:ext cx="7381341" cy="217040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401516" y="4987637"/>
            <a:ext cx="3134948" cy="874096"/>
          </a:xfrm>
          <a:prstGeom prst="rect">
            <a:avLst/>
          </a:prstGeom>
          <a:noFill/>
          <a:ln w="28575">
            <a:solidFill>
              <a:srgbClr val="FF0000">
                <a:alpha val="7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733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895" y="129310"/>
            <a:ext cx="9147668" cy="649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3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247650"/>
            <a:ext cx="1000125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05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357187"/>
            <a:ext cx="8610600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8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87" y="642937"/>
            <a:ext cx="850582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12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236" y="205933"/>
            <a:ext cx="8419811" cy="613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485775"/>
            <a:ext cx="8553450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17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395287"/>
            <a:ext cx="8572500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8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9100"/>
            <a:ext cx="4612926" cy="2911581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229" y="-44664"/>
            <a:ext cx="8201025" cy="1152525"/>
          </a:xfrm>
          <a:prstGeom prst="rect">
            <a:avLst/>
          </a:prstGeom>
        </p:spPr>
      </p:pic>
      <p:sp>
        <p:nvSpPr>
          <p:cNvPr id="7" name="Metin kutusu 6"/>
          <p:cNvSpPr txBox="1"/>
          <p:nvPr/>
        </p:nvSpPr>
        <p:spPr>
          <a:xfrm>
            <a:off x="3484879" y="865111"/>
            <a:ext cx="5563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 err="1" smtClean="0">
                <a:latin typeface="Comic Sans MS" panose="030F0702030302020204" pitchFamily="66" charset="0"/>
              </a:rPr>
              <a:t>Input</a:t>
            </a:r>
            <a:r>
              <a:rPr lang="tr-TR" sz="2800" dirty="0" smtClean="0">
                <a:latin typeface="Comic Sans MS" panose="030F0702030302020204" pitchFamily="66" charset="0"/>
              </a:rPr>
              <a:t>/</a:t>
            </a:r>
            <a:r>
              <a:rPr lang="tr-TR" sz="2800" dirty="0" err="1" smtClean="0">
                <a:latin typeface="Comic Sans MS" panose="030F0702030302020204" pitchFamily="66" charset="0"/>
              </a:rPr>
              <a:t>Output</a:t>
            </a:r>
            <a:r>
              <a:rPr lang="tr-TR" sz="2800" dirty="0" smtClean="0">
                <a:latin typeface="Comic Sans MS" panose="030F0702030302020204" pitchFamily="66" charset="0"/>
              </a:rPr>
              <a:t> </a:t>
            </a:r>
            <a:r>
              <a:rPr lang="tr-TR" sz="2800" dirty="0" err="1" smtClean="0">
                <a:latin typeface="Comic Sans MS" panose="030F0702030302020204" pitchFamily="66" charset="0"/>
              </a:rPr>
              <a:t>Resistance</a:t>
            </a:r>
            <a:endParaRPr lang="tr-TR" sz="2800" dirty="0">
              <a:latin typeface="Comic Sans MS" panose="030F0702030302020204" pitchFamily="66" charset="0"/>
            </a:endParaRPr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016" y="1765091"/>
            <a:ext cx="6205913" cy="1032295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765" y="5637064"/>
            <a:ext cx="2318544" cy="877287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0073" y="3454616"/>
            <a:ext cx="7848600" cy="2686050"/>
          </a:xfrm>
          <a:prstGeom prst="rect">
            <a:avLst/>
          </a:prstGeom>
        </p:spPr>
      </p:pic>
      <p:cxnSp>
        <p:nvCxnSpPr>
          <p:cNvPr id="13" name="Düz Ok Bağlayıcısı 12"/>
          <p:cNvCxnSpPr/>
          <p:nvPr/>
        </p:nvCxnSpPr>
        <p:spPr>
          <a:xfrm flipV="1">
            <a:off x="2493818" y="5033819"/>
            <a:ext cx="2576946" cy="9882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42451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757237"/>
            <a:ext cx="9791700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04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64" y="78722"/>
            <a:ext cx="9254836" cy="662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52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tr-TR" sz="4000" dirty="0">
                <a:latin typeface="Comic Sans MS" panose="030F0702030302020204" pitchFamily="66" charset="0"/>
              </a:rPr>
              <a:t>Piecewise Model</a:t>
            </a:r>
            <a:br>
              <a:rPr lang="en-US" altLang="tr-TR" sz="4000" dirty="0">
                <a:latin typeface="Comic Sans MS" panose="030F0702030302020204" pitchFamily="66" charset="0"/>
              </a:rPr>
            </a:br>
            <a:r>
              <a:rPr lang="en-US" altLang="tr-TR" sz="4000" dirty="0">
                <a:latin typeface="Comic Sans MS" panose="030F0702030302020204" pitchFamily="66" charset="0"/>
              </a:rPr>
              <a:t>Cut-off Region</a:t>
            </a:r>
          </a:p>
        </p:txBody>
      </p:sp>
      <p:sp>
        <p:nvSpPr>
          <p:cNvPr id="29699" name="TextBox 5"/>
          <p:cNvSpPr txBox="1">
            <a:spLocks noChangeArrowheads="1"/>
          </p:cNvSpPr>
          <p:nvPr/>
        </p:nvSpPr>
        <p:spPr bwMode="auto">
          <a:xfrm>
            <a:off x="4941454" y="5163128"/>
            <a:ext cx="276167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tr-TR" sz="2400" dirty="0">
                <a:solidFill>
                  <a:srgbClr val="000000"/>
                </a:solidFill>
                <a:latin typeface="Comic Sans MS" panose="030F0702030302020204" pitchFamily="66" charset="0"/>
              </a:rPr>
              <a:t>V</a:t>
            </a:r>
            <a:r>
              <a:rPr lang="en-US" altLang="tr-TR" sz="2400" baseline="-25000" dirty="0">
                <a:solidFill>
                  <a:srgbClr val="000000"/>
                </a:solidFill>
                <a:latin typeface="Comic Sans MS" panose="030F0702030302020204" pitchFamily="66" charset="0"/>
              </a:rPr>
              <a:t>GS</a:t>
            </a:r>
            <a:r>
              <a:rPr lang="en-US" altLang="tr-TR" sz="2400" dirty="0">
                <a:solidFill>
                  <a:srgbClr val="000000"/>
                </a:solidFill>
                <a:latin typeface="Comic Sans MS" panose="030F0702030302020204" pitchFamily="66" charset="0"/>
              </a:rPr>
              <a:t> &lt; V</a:t>
            </a:r>
            <a:r>
              <a:rPr lang="en-US" altLang="tr-TR" sz="2400" baseline="-25000" dirty="0">
                <a:solidFill>
                  <a:srgbClr val="000000"/>
                </a:solidFill>
                <a:latin typeface="Comic Sans MS" panose="030F0702030302020204" pitchFamily="66" charset="0"/>
              </a:rPr>
              <a:t>TN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tr-TR" sz="2400" dirty="0">
                <a:solidFill>
                  <a:srgbClr val="000000"/>
                </a:solidFill>
                <a:latin typeface="Comic Sans MS" panose="030F0702030302020204" pitchFamily="66" charset="0"/>
              </a:rPr>
              <a:t>V</a:t>
            </a:r>
            <a:r>
              <a:rPr lang="en-US" altLang="tr-TR" sz="2400" baseline="-25000" dirty="0">
                <a:solidFill>
                  <a:srgbClr val="000000"/>
                </a:solidFill>
                <a:latin typeface="Comic Sans MS" panose="030F0702030302020204" pitchFamily="66" charset="0"/>
              </a:rPr>
              <a:t>TN </a:t>
            </a:r>
            <a:r>
              <a:rPr lang="en-US" altLang="tr-TR" sz="2400" dirty="0">
                <a:solidFill>
                  <a:srgbClr val="000000"/>
                </a:solidFill>
                <a:latin typeface="Comic Sans MS" panose="030F0702030302020204" pitchFamily="66" charset="0"/>
              </a:rPr>
              <a:t> is positive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tr-TR" sz="2400" dirty="0">
                <a:solidFill>
                  <a:srgbClr val="000000"/>
                </a:solidFill>
                <a:latin typeface="Comic Sans MS" panose="030F0702030302020204" pitchFamily="66" charset="0"/>
              </a:rPr>
              <a:t>I</a:t>
            </a:r>
            <a:r>
              <a:rPr lang="en-US" altLang="tr-TR" sz="2400" baseline="-25000" dirty="0">
                <a:solidFill>
                  <a:srgbClr val="000000"/>
                </a:solidFill>
                <a:latin typeface="Comic Sans MS" panose="030F0702030302020204" pitchFamily="66" charset="0"/>
              </a:rPr>
              <a:t>D</a:t>
            </a:r>
            <a:r>
              <a:rPr lang="en-US" altLang="tr-TR" sz="2400" dirty="0">
                <a:solidFill>
                  <a:srgbClr val="000000"/>
                </a:solidFill>
                <a:latin typeface="Comic Sans MS" panose="030F0702030302020204" pitchFamily="66" charset="0"/>
              </a:rPr>
              <a:t> = 0 mA</a:t>
            </a:r>
            <a:endParaRPr lang="en-US" altLang="tr-TR" sz="2400" baseline="-250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2970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664" y="2209801"/>
            <a:ext cx="4910137" cy="251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043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37" y="939100"/>
            <a:ext cx="9520237" cy="5849194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359" y="195696"/>
            <a:ext cx="57531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6922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748"/>
          </a:xfrm>
        </p:spPr>
        <p:txBody>
          <a:bodyPr>
            <a:normAutofit/>
          </a:bodyPr>
          <a:lstStyle/>
          <a:p>
            <a:r>
              <a:rPr lang="tr-TR" sz="3200" dirty="0">
                <a:solidFill>
                  <a:srgbClr val="FF0000"/>
                </a:solidFill>
                <a:latin typeface="Comic Sans MS" panose="030F0702030302020204" pitchFamily="66" charset="0"/>
              </a:rPr>
              <a:t>COMMON </a:t>
            </a:r>
            <a:r>
              <a:rPr lang="tr-TR" sz="3200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MODE OPERATION</a:t>
            </a:r>
            <a:endParaRPr lang="tr-TR" sz="32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160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Comic Sans MS" panose="030F0702030302020204" pitchFamily="66" charset="0"/>
              </a:rPr>
              <a:t>In common mode operation, the voltage difference between the two drains is zero</a:t>
            </a:r>
            <a:r>
              <a:rPr lang="en-US" dirty="0" smtClean="0">
                <a:latin typeface="Comic Sans MS" panose="030F0702030302020204" pitchFamily="66" charset="0"/>
              </a:rPr>
              <a:t>.</a:t>
            </a:r>
            <a:endParaRPr lang="tr-TR" dirty="0" smtClean="0"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Comic Sans MS" panose="030F0702030302020204" pitchFamily="66" charset="0"/>
              </a:rPr>
              <a:t>As </a:t>
            </a:r>
            <a:r>
              <a:rPr lang="en-US" dirty="0">
                <a:latin typeface="Comic Sans MS" panose="030F0702030302020204" pitchFamily="66" charset="0"/>
              </a:rPr>
              <a:t>long as the transistors Q1 and Q2 remain </a:t>
            </a:r>
            <a:r>
              <a:rPr lang="tr-TR" dirty="0" smtClean="0">
                <a:latin typeface="Comic Sans MS" panose="030F0702030302020204" pitchFamily="66" charset="0"/>
              </a:rPr>
              <a:t>in </a:t>
            </a:r>
            <a:r>
              <a:rPr lang="tr-TR" dirty="0" err="1" smtClean="0">
                <a:latin typeface="Comic Sans MS" panose="030F0702030302020204" pitchFamily="66" charset="0"/>
              </a:rPr>
              <a:t>saturation</a:t>
            </a:r>
            <a:r>
              <a:rPr lang="en-US" dirty="0" smtClean="0">
                <a:latin typeface="Comic Sans MS" panose="030F0702030302020204" pitchFamily="66" charset="0"/>
              </a:rPr>
              <a:t>, </a:t>
            </a:r>
            <a:r>
              <a:rPr lang="en-US" dirty="0">
                <a:latin typeface="Comic Sans MS" panose="030F0702030302020204" pitchFamily="66" charset="0"/>
              </a:rPr>
              <a:t>the current I will be divided equally between them, so that the voltage values at the ends of the drain will not change</a:t>
            </a:r>
            <a:r>
              <a:rPr lang="en-US" dirty="0" smtClean="0">
                <a:latin typeface="Comic Sans MS" panose="030F0702030302020204" pitchFamily="66" charset="0"/>
              </a:rPr>
              <a:t>.</a:t>
            </a:r>
            <a:endParaRPr lang="tr-TR" dirty="0" smtClean="0"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Comic Sans MS" panose="030F0702030302020204" pitchFamily="66" charset="0"/>
              </a:rPr>
              <a:t>Thus</a:t>
            </a:r>
            <a:r>
              <a:rPr lang="en-US" dirty="0">
                <a:latin typeface="Comic Sans MS" panose="030F0702030302020204" pitchFamily="66" charset="0"/>
              </a:rPr>
              <a:t>, the differential amplifier will not output if the inputs are common signals.</a:t>
            </a:r>
            <a:endParaRPr lang="tr-TR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8867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8200" y="143453"/>
            <a:ext cx="10515600" cy="475384"/>
          </a:xfrm>
        </p:spPr>
        <p:txBody>
          <a:bodyPr>
            <a:normAutofit fontScale="90000"/>
          </a:bodyPr>
          <a:lstStyle/>
          <a:p>
            <a:r>
              <a:rPr lang="tr-TR" sz="3200" dirty="0">
                <a:solidFill>
                  <a:srgbClr val="FF0000"/>
                </a:solidFill>
                <a:latin typeface="Comic Sans MS" panose="030F0702030302020204" pitchFamily="66" charset="0"/>
              </a:rPr>
              <a:t>COMMON MODE </a:t>
            </a:r>
            <a:r>
              <a:rPr lang="tr-TR" sz="3200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OPERATION : DC ANALYSE</a:t>
            </a:r>
            <a:endParaRPr lang="tr-TR" sz="3200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201" y="590839"/>
            <a:ext cx="4581525" cy="3057525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517236" y="3648364"/>
            <a:ext cx="114623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• </a:t>
            </a:r>
            <a:r>
              <a:rPr lang="en-US" sz="2800" dirty="0">
                <a:latin typeface="Comic Sans MS" panose="030F0702030302020204" pitchFamily="66" charset="0"/>
              </a:rPr>
              <a:t>Set Vin</a:t>
            </a:r>
            <a:r>
              <a:rPr lang="en-US" sz="1600" dirty="0">
                <a:latin typeface="Comic Sans MS" panose="030F0702030302020204" pitchFamily="66" charset="0"/>
              </a:rPr>
              <a:t>1</a:t>
            </a:r>
            <a:r>
              <a:rPr lang="en-US" sz="2800" dirty="0">
                <a:latin typeface="Comic Sans MS" panose="030F0702030302020204" pitchFamily="66" charset="0"/>
              </a:rPr>
              <a:t> = Vin</a:t>
            </a:r>
            <a:r>
              <a:rPr lang="en-US" sz="1600" dirty="0">
                <a:latin typeface="Comic Sans MS" panose="030F0702030302020204" pitchFamily="66" charset="0"/>
              </a:rPr>
              <a:t>2</a:t>
            </a:r>
            <a:r>
              <a:rPr lang="en-US" sz="2800" dirty="0">
                <a:latin typeface="Comic Sans MS" panose="030F0702030302020204" pitchFamily="66" charset="0"/>
              </a:rPr>
              <a:t> = </a:t>
            </a:r>
            <a:r>
              <a:rPr lang="en-US" sz="2800" dirty="0" err="1">
                <a:latin typeface="Comic Sans MS" panose="030F0702030302020204" pitchFamily="66" charset="0"/>
              </a:rPr>
              <a:t>Vin,</a:t>
            </a:r>
            <a:r>
              <a:rPr lang="en-US" sz="1600" dirty="0" err="1">
                <a:latin typeface="Comic Sans MS" panose="030F0702030302020204" pitchFamily="66" charset="0"/>
              </a:rPr>
              <a:t>CM</a:t>
            </a:r>
            <a:r>
              <a:rPr lang="en-US" sz="2800" dirty="0">
                <a:latin typeface="Comic Sans MS" panose="030F0702030302020204" pitchFamily="66" charset="0"/>
              </a:rPr>
              <a:t> and vary </a:t>
            </a:r>
            <a:r>
              <a:rPr lang="en-US" sz="2800" dirty="0" err="1">
                <a:latin typeface="Comic Sans MS" panose="030F0702030302020204" pitchFamily="66" charset="0"/>
              </a:rPr>
              <a:t>Vin,</a:t>
            </a:r>
            <a:r>
              <a:rPr lang="en-US" sz="1600" dirty="0" err="1">
                <a:latin typeface="Comic Sans MS" panose="030F0702030302020204" pitchFamily="66" charset="0"/>
              </a:rPr>
              <a:t>CM</a:t>
            </a:r>
            <a:r>
              <a:rPr lang="en-US" sz="1600" dirty="0">
                <a:latin typeface="Comic Sans MS" panose="030F0702030302020204" pitchFamily="66" charset="0"/>
              </a:rPr>
              <a:t> </a:t>
            </a:r>
            <a:r>
              <a:rPr lang="en-US" sz="2800" dirty="0">
                <a:latin typeface="Comic Sans MS" panose="030F0702030302020204" pitchFamily="66" charset="0"/>
              </a:rPr>
              <a:t>from 0 to V</a:t>
            </a:r>
            <a:r>
              <a:rPr lang="en-US" sz="1600" dirty="0">
                <a:latin typeface="Comic Sans MS" panose="030F0702030302020204" pitchFamily="66" charset="0"/>
              </a:rPr>
              <a:t>DD</a:t>
            </a:r>
            <a:r>
              <a:rPr lang="en-US" sz="2800" dirty="0">
                <a:latin typeface="Comic Sans MS" panose="030F0702030302020204" pitchFamily="66" charset="0"/>
              </a:rPr>
              <a:t> </a:t>
            </a:r>
            <a:endParaRPr lang="tr-TR" sz="2800" dirty="0" smtClean="0"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Comic Sans MS" panose="030F0702030302020204" pitchFamily="66" charset="0"/>
              </a:rPr>
              <a:t>• </a:t>
            </a:r>
            <a:r>
              <a:rPr lang="en-US" sz="2800" dirty="0">
                <a:latin typeface="Comic Sans MS" panose="030F0702030302020204" pitchFamily="66" charset="0"/>
              </a:rPr>
              <a:t>Due to symmetry, Vout1 = </a:t>
            </a:r>
            <a:r>
              <a:rPr lang="en-US" sz="2800" dirty="0" smtClean="0">
                <a:latin typeface="Comic Sans MS" panose="030F0702030302020204" pitchFamily="66" charset="0"/>
              </a:rPr>
              <a:t>Vout2</a:t>
            </a:r>
            <a:endParaRPr lang="tr-TR" sz="2800" dirty="0" smtClean="0"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latin typeface="Comic Sans MS" panose="030F0702030302020204" pitchFamily="66" charset="0"/>
              </a:rPr>
              <a:t>• With I</a:t>
            </a:r>
            <a:r>
              <a:rPr lang="en-US" sz="1600" dirty="0">
                <a:latin typeface="Comic Sans MS" panose="030F0702030302020204" pitchFamily="66" charset="0"/>
              </a:rPr>
              <a:t>D1</a:t>
            </a:r>
            <a:r>
              <a:rPr lang="en-US" sz="2800" dirty="0">
                <a:latin typeface="Comic Sans MS" panose="030F0702030302020204" pitchFamily="66" charset="0"/>
              </a:rPr>
              <a:t> = I</a:t>
            </a:r>
            <a:r>
              <a:rPr lang="en-US" sz="1600" dirty="0">
                <a:latin typeface="Comic Sans MS" panose="030F0702030302020204" pitchFamily="66" charset="0"/>
              </a:rPr>
              <a:t>D2</a:t>
            </a:r>
            <a:r>
              <a:rPr lang="en-US" sz="2800" dirty="0">
                <a:latin typeface="Comic Sans MS" panose="030F0702030302020204" pitchFamily="66" charset="0"/>
              </a:rPr>
              <a:t> = 0, circuit is incapable of signal amplification; V</a:t>
            </a:r>
            <a:r>
              <a:rPr lang="en-US" sz="1600" dirty="0">
                <a:latin typeface="Comic Sans MS" panose="030F0702030302020204" pitchFamily="66" charset="0"/>
              </a:rPr>
              <a:t>out1</a:t>
            </a:r>
            <a:r>
              <a:rPr lang="en-US" sz="2800" dirty="0">
                <a:latin typeface="Comic Sans MS" panose="030F0702030302020204" pitchFamily="66" charset="0"/>
              </a:rPr>
              <a:t> = V</a:t>
            </a:r>
            <a:r>
              <a:rPr lang="en-US" sz="1600" dirty="0">
                <a:latin typeface="Comic Sans MS" panose="030F0702030302020204" pitchFamily="66" charset="0"/>
              </a:rPr>
              <a:t>out2</a:t>
            </a:r>
            <a:r>
              <a:rPr lang="en-US" sz="2800" dirty="0">
                <a:latin typeface="Comic Sans MS" panose="030F0702030302020204" pitchFamily="66" charset="0"/>
              </a:rPr>
              <a:t> = V</a:t>
            </a:r>
            <a:r>
              <a:rPr lang="en-US" sz="1600" dirty="0">
                <a:latin typeface="Comic Sans MS" panose="030F0702030302020204" pitchFamily="66" charset="0"/>
              </a:rPr>
              <a:t>DD</a:t>
            </a:r>
            <a:r>
              <a:rPr lang="en-US" sz="2800" dirty="0">
                <a:latin typeface="Comic Sans MS" panose="030F0702030302020204" pitchFamily="66" charset="0"/>
              </a:rPr>
              <a:t>, and V</a:t>
            </a:r>
            <a:r>
              <a:rPr lang="en-US" sz="1600" dirty="0">
                <a:latin typeface="Comic Sans MS" panose="030F0702030302020204" pitchFamily="66" charset="0"/>
              </a:rPr>
              <a:t>P</a:t>
            </a:r>
            <a:r>
              <a:rPr lang="en-US" sz="2800" dirty="0">
                <a:latin typeface="Comic Sans MS" panose="030F0702030302020204" pitchFamily="66" charset="0"/>
              </a:rPr>
              <a:t> = 0</a:t>
            </a:r>
            <a:endParaRPr lang="tr-TR" sz="28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5153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647" y="1616364"/>
            <a:ext cx="9833536" cy="4832524"/>
          </a:xfrm>
          <a:prstGeom prst="rect">
            <a:avLst/>
          </a:prstGeom>
        </p:spPr>
      </p:pic>
      <p:sp>
        <p:nvSpPr>
          <p:cNvPr id="4" name="Unvan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748"/>
          </a:xfrm>
        </p:spPr>
        <p:txBody>
          <a:bodyPr>
            <a:normAutofit/>
          </a:bodyPr>
          <a:lstStyle/>
          <a:p>
            <a:r>
              <a:rPr lang="tr-TR" sz="3200" dirty="0">
                <a:solidFill>
                  <a:srgbClr val="FF0000"/>
                </a:solidFill>
                <a:latin typeface="Comic Sans MS" panose="030F0702030302020204" pitchFamily="66" charset="0"/>
              </a:rPr>
              <a:t>COMMON </a:t>
            </a:r>
            <a:r>
              <a:rPr lang="tr-TR" sz="3200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MODE </a:t>
            </a:r>
            <a:r>
              <a:rPr lang="tr-TR" sz="3200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OPERATION: DC ANALYSE</a:t>
            </a:r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170600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272" y="1327384"/>
            <a:ext cx="9801847" cy="5131168"/>
          </a:xfrm>
          <a:prstGeom prst="rect">
            <a:avLst/>
          </a:prstGeom>
        </p:spPr>
      </p:pic>
      <p:sp>
        <p:nvSpPr>
          <p:cNvPr id="4" name="Metin kutusu 3"/>
          <p:cNvSpPr txBox="1"/>
          <p:nvPr/>
        </p:nvSpPr>
        <p:spPr>
          <a:xfrm>
            <a:off x="2152073" y="249382"/>
            <a:ext cx="7195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>
                <a:solidFill>
                  <a:srgbClr val="FF0000"/>
                </a:solidFill>
                <a:latin typeface="Comic Sans MS" panose="030F0702030302020204" pitchFamily="66" charset="0"/>
              </a:rPr>
              <a:t>COMMON </a:t>
            </a:r>
            <a:r>
              <a:rPr lang="tr-TR" sz="2800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MODE </a:t>
            </a:r>
            <a:r>
              <a:rPr lang="tr-TR" sz="2800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OPERATION</a:t>
            </a:r>
            <a:endParaRPr lang="tr-TR" sz="28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28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64" y="1153391"/>
            <a:ext cx="11277600" cy="3589127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637309" y="147781"/>
            <a:ext cx="11212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dirty="0">
                <a:solidFill>
                  <a:srgbClr val="FF0000"/>
                </a:solidFill>
                <a:latin typeface="Comic Sans MS" panose="030F0702030302020204" pitchFamily="66" charset="0"/>
              </a:rPr>
              <a:t>DIFFERENTIAL MODE </a:t>
            </a:r>
            <a:r>
              <a:rPr lang="tr-TR" sz="3200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OPERATION: DC ANALYSE</a:t>
            </a:r>
            <a:endParaRPr lang="tr-TR" sz="3200" b="1" dirty="0">
              <a:solidFill>
                <a:srgbClr val="00B0F0"/>
              </a:solidFill>
              <a:latin typeface="Comic Sans MS" panose="030F0702030302020204" pitchFamily="66" charset="0"/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526" y="4742518"/>
            <a:ext cx="882967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9171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644" y="141865"/>
            <a:ext cx="8128866" cy="29898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644" y="3199466"/>
            <a:ext cx="8756938" cy="357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65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72" y="962204"/>
            <a:ext cx="10705846" cy="5895796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803564" y="129309"/>
            <a:ext cx="10529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dirty="0" err="1" smtClean="0">
                <a:solidFill>
                  <a:srgbClr val="FF0000"/>
                </a:solidFill>
                <a:latin typeface="Comic Sans MS" panose="030F0702030302020204" pitchFamily="66" charset="0"/>
              </a:rPr>
              <a:t>Differential</a:t>
            </a:r>
            <a:r>
              <a:rPr lang="tr-TR" sz="3200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 </a:t>
            </a:r>
            <a:r>
              <a:rPr lang="tr-TR" sz="3200" dirty="0" err="1" smtClean="0">
                <a:solidFill>
                  <a:srgbClr val="FF0000"/>
                </a:solidFill>
                <a:latin typeface="Comic Sans MS" panose="030F0702030302020204" pitchFamily="66" charset="0"/>
              </a:rPr>
              <a:t>Mode</a:t>
            </a:r>
            <a:r>
              <a:rPr lang="tr-TR" sz="3200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 </a:t>
            </a:r>
            <a:r>
              <a:rPr lang="tr-TR" sz="3200" dirty="0" err="1" smtClean="0">
                <a:solidFill>
                  <a:srgbClr val="FF0000"/>
                </a:solidFill>
                <a:latin typeface="Comic Sans MS" panose="030F0702030302020204" pitchFamily="66" charset="0"/>
              </a:rPr>
              <a:t>Operation</a:t>
            </a:r>
            <a:r>
              <a:rPr lang="tr-TR" sz="3200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: Small </a:t>
            </a:r>
            <a:r>
              <a:rPr lang="tr-TR" sz="3200" dirty="0" err="1" smtClean="0">
                <a:solidFill>
                  <a:srgbClr val="C00000"/>
                </a:solidFill>
                <a:latin typeface="Comic Sans MS" panose="030F0702030302020204" pitchFamily="66" charset="0"/>
              </a:rPr>
              <a:t>Signal</a:t>
            </a:r>
            <a:r>
              <a:rPr lang="tr-TR" sz="3200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 Analysis</a:t>
            </a:r>
            <a:endParaRPr lang="tr-TR" sz="32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3130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923502"/>
            <a:ext cx="5867400" cy="2933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725" y="4319009"/>
            <a:ext cx="3743325" cy="106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725" y="5546291"/>
            <a:ext cx="3638550" cy="1009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7238" y="4273982"/>
            <a:ext cx="3324225" cy="1104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2962" y="5546291"/>
            <a:ext cx="3152775" cy="133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6124" y="2179354"/>
            <a:ext cx="4391025" cy="113347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742546" y="1984813"/>
            <a:ext cx="18473" cy="15055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725444" y="3460178"/>
            <a:ext cx="4521705" cy="706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742546" y="1984813"/>
            <a:ext cx="44334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1247149" y="1984813"/>
            <a:ext cx="0" cy="15055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235201" y="191892"/>
            <a:ext cx="7084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Small </a:t>
            </a:r>
            <a:r>
              <a:rPr kumimoji="0" lang="tr-TR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Signal</a:t>
            </a:r>
            <a:r>
              <a:rPr kumimoji="0" lang="tr-T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tr-TR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operation</a:t>
            </a:r>
            <a:r>
              <a:rPr kumimoji="0" lang="tr-T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</a:t>
            </a:r>
            <a:r>
              <a:rPr kumimoji="0" lang="tr-TR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Differential</a:t>
            </a:r>
            <a:r>
              <a:rPr kumimoji="0" lang="tr-T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tr-TR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Gain</a:t>
            </a:r>
            <a:endParaRPr kumimoji="0" lang="tr-TR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75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396" y="1856654"/>
            <a:ext cx="8388495" cy="4814450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301" y="844694"/>
            <a:ext cx="7535863" cy="857993"/>
          </a:xfrm>
          <a:prstGeom prst="rect">
            <a:avLst/>
          </a:prstGeom>
        </p:spPr>
      </p:pic>
      <p:sp>
        <p:nvSpPr>
          <p:cNvPr id="5" name="Dikdörtgen 4"/>
          <p:cNvSpPr/>
          <p:nvPr/>
        </p:nvSpPr>
        <p:spPr>
          <a:xfrm>
            <a:off x="2401454" y="116384"/>
            <a:ext cx="82573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tr-TR" sz="28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Small </a:t>
            </a:r>
            <a:r>
              <a:rPr lang="tr-TR" sz="280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Signal</a:t>
            </a:r>
            <a:r>
              <a:rPr lang="tr-TR" sz="28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r-TR" sz="280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Operation</a:t>
            </a:r>
            <a:r>
              <a:rPr lang="tr-TR" sz="28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</a:t>
            </a:r>
            <a:r>
              <a:rPr lang="tr-TR" sz="280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Common</a:t>
            </a:r>
            <a:r>
              <a:rPr lang="tr-TR" sz="28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r-TR" sz="280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</a:t>
            </a:r>
            <a:r>
              <a:rPr lang="tr-TR" sz="28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tr-TR" sz="28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45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tr-TR" sz="4000" dirty="0">
                <a:latin typeface="Comic Sans MS" panose="030F0702030302020204" pitchFamily="66" charset="0"/>
              </a:rPr>
              <a:t>Piecewise Model</a:t>
            </a:r>
            <a:br>
              <a:rPr lang="en-US" altLang="tr-TR" sz="4000" dirty="0">
                <a:latin typeface="Comic Sans MS" panose="030F0702030302020204" pitchFamily="66" charset="0"/>
              </a:rPr>
            </a:br>
            <a:r>
              <a:rPr lang="en-US" altLang="tr-TR" sz="4000" dirty="0" err="1">
                <a:latin typeface="Comic Sans MS" panose="030F0702030302020204" pitchFamily="66" charset="0"/>
              </a:rPr>
              <a:t>Nonsaturation</a:t>
            </a:r>
            <a:r>
              <a:rPr lang="en-US" altLang="tr-TR" sz="4000" dirty="0">
                <a:latin typeface="Comic Sans MS" panose="030F0702030302020204" pitchFamily="66" charset="0"/>
              </a:rPr>
              <a:t>/Triode Region</a:t>
            </a:r>
          </a:p>
        </p:txBody>
      </p:sp>
      <p:sp>
        <p:nvSpPr>
          <p:cNvPr id="30723" name="Rectangle 6"/>
          <p:cNvSpPr>
            <a:spLocks noChangeArrowheads="1"/>
          </p:cNvSpPr>
          <p:nvPr/>
        </p:nvSpPr>
        <p:spPr bwMode="auto">
          <a:xfrm>
            <a:off x="4821381" y="5193146"/>
            <a:ext cx="343592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tr-TR" sz="2400" dirty="0">
                <a:solidFill>
                  <a:srgbClr val="000000"/>
                </a:solidFill>
                <a:latin typeface="Comic Sans MS" panose="030F0702030302020204" pitchFamily="66" charset="0"/>
              </a:rPr>
              <a:t>V</a:t>
            </a:r>
            <a:r>
              <a:rPr lang="en-US" altLang="tr-TR" sz="2400" baseline="-25000" dirty="0">
                <a:solidFill>
                  <a:srgbClr val="000000"/>
                </a:solidFill>
                <a:latin typeface="Comic Sans MS" panose="030F0702030302020204" pitchFamily="66" charset="0"/>
              </a:rPr>
              <a:t>GS</a:t>
            </a:r>
            <a:r>
              <a:rPr lang="en-US" altLang="tr-TR" sz="2400" dirty="0">
                <a:solidFill>
                  <a:srgbClr val="000000"/>
                </a:solidFill>
                <a:latin typeface="Comic Sans MS" panose="030F0702030302020204" pitchFamily="66" charset="0"/>
              </a:rPr>
              <a:t> &gt; V</a:t>
            </a:r>
            <a:r>
              <a:rPr lang="en-US" altLang="tr-TR" sz="2400" baseline="-25000" dirty="0">
                <a:solidFill>
                  <a:srgbClr val="000000"/>
                </a:solidFill>
                <a:latin typeface="Comic Sans MS" panose="030F0702030302020204" pitchFamily="66" charset="0"/>
              </a:rPr>
              <a:t>TN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tr-TR" sz="2400" dirty="0">
                <a:solidFill>
                  <a:srgbClr val="000000"/>
                </a:solidFill>
                <a:latin typeface="Comic Sans MS" panose="030F0702030302020204" pitchFamily="66" charset="0"/>
              </a:rPr>
              <a:t>V</a:t>
            </a:r>
            <a:r>
              <a:rPr lang="en-US" altLang="tr-TR" sz="2400" baseline="-25000" dirty="0">
                <a:solidFill>
                  <a:srgbClr val="000000"/>
                </a:solidFill>
                <a:latin typeface="Comic Sans MS" panose="030F0702030302020204" pitchFamily="66" charset="0"/>
              </a:rPr>
              <a:t>DS</a:t>
            </a:r>
            <a:r>
              <a:rPr lang="en-US" altLang="tr-TR" sz="2400" dirty="0">
                <a:solidFill>
                  <a:srgbClr val="000000"/>
                </a:solidFill>
                <a:latin typeface="Comic Sans MS" panose="030F0702030302020204" pitchFamily="66" charset="0"/>
              </a:rPr>
              <a:t> &lt; V</a:t>
            </a:r>
            <a:r>
              <a:rPr lang="en-US" altLang="tr-TR" sz="2400" baseline="-25000" dirty="0">
                <a:solidFill>
                  <a:srgbClr val="000000"/>
                </a:solidFill>
                <a:latin typeface="Comic Sans MS" panose="030F0702030302020204" pitchFamily="66" charset="0"/>
              </a:rPr>
              <a:t>GS</a:t>
            </a:r>
            <a:r>
              <a:rPr lang="en-US" altLang="tr-TR" sz="2400" dirty="0">
                <a:solidFill>
                  <a:srgbClr val="000000"/>
                </a:solidFill>
                <a:latin typeface="Comic Sans MS" panose="030F0702030302020204" pitchFamily="66" charset="0"/>
              </a:rPr>
              <a:t> – V</a:t>
            </a:r>
            <a:r>
              <a:rPr lang="en-US" altLang="tr-TR" sz="2400" baseline="-25000" dirty="0">
                <a:solidFill>
                  <a:srgbClr val="000000"/>
                </a:solidFill>
                <a:latin typeface="Comic Sans MS" panose="030F0702030302020204" pitchFamily="66" charset="0"/>
              </a:rPr>
              <a:t>TN</a:t>
            </a:r>
            <a:endParaRPr lang="en-US" altLang="tr-TR" sz="24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tr-TR" altLang="tr-TR" sz="2400" dirty="0" smtClean="0">
                <a:solidFill>
                  <a:srgbClr val="000000"/>
                </a:solidFill>
                <a:latin typeface="Comic Sans MS" panose="030F0702030302020204" pitchFamily="66" charset="0"/>
              </a:rPr>
              <a:t>0 </a:t>
            </a:r>
            <a:r>
              <a:rPr lang="tr-TR" altLang="tr-TR" sz="2400" dirty="0" err="1" smtClean="0">
                <a:solidFill>
                  <a:srgbClr val="000000"/>
                </a:solidFill>
                <a:latin typeface="Comic Sans MS" panose="030F0702030302020204" pitchFamily="66" charset="0"/>
              </a:rPr>
              <a:t>mA</a:t>
            </a:r>
            <a:r>
              <a:rPr lang="tr-TR" altLang="tr-TR" sz="2400" dirty="0" smtClean="0">
                <a:solidFill>
                  <a:srgbClr val="000000"/>
                </a:solidFill>
                <a:latin typeface="Comic Sans MS" panose="030F0702030302020204" pitchFamily="66" charset="0"/>
              </a:rPr>
              <a:t> </a:t>
            </a:r>
            <a:r>
              <a:rPr lang="en-US" altLang="tr-TR" sz="2400" dirty="0" smtClean="0">
                <a:solidFill>
                  <a:srgbClr val="000000"/>
                </a:solidFill>
                <a:latin typeface="Comic Sans MS" panose="030F0702030302020204" pitchFamily="66" charset="0"/>
              </a:rPr>
              <a:t>≤ </a:t>
            </a:r>
            <a:r>
              <a:rPr lang="en-US" altLang="tr-TR" sz="2400" dirty="0">
                <a:solidFill>
                  <a:srgbClr val="000000"/>
                </a:solidFill>
                <a:latin typeface="Comic Sans MS" panose="030F0702030302020204" pitchFamily="66" charset="0"/>
              </a:rPr>
              <a:t>I</a:t>
            </a:r>
            <a:r>
              <a:rPr lang="en-US" altLang="tr-TR" sz="2400" baseline="-25000" dirty="0">
                <a:solidFill>
                  <a:srgbClr val="000000"/>
                </a:solidFill>
                <a:latin typeface="Comic Sans MS" panose="030F0702030302020204" pitchFamily="66" charset="0"/>
              </a:rPr>
              <a:t>D </a:t>
            </a:r>
            <a:endParaRPr lang="tr-TR" altLang="tr-TR" sz="2400" baseline="-25000" dirty="0" smtClean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tr-TR" sz="2400" dirty="0" smtClean="0">
                <a:solidFill>
                  <a:srgbClr val="000000"/>
                </a:solidFill>
                <a:latin typeface="Comic Sans MS" panose="030F0702030302020204" pitchFamily="66" charset="0"/>
              </a:rPr>
              <a:t>V</a:t>
            </a:r>
            <a:r>
              <a:rPr lang="en-US" altLang="tr-TR" sz="2400" baseline="-25000" dirty="0" smtClean="0">
                <a:solidFill>
                  <a:srgbClr val="000000"/>
                </a:solidFill>
                <a:latin typeface="Comic Sans MS" panose="030F0702030302020204" pitchFamily="66" charset="0"/>
              </a:rPr>
              <a:t>TN </a:t>
            </a:r>
            <a:r>
              <a:rPr lang="en-US" altLang="tr-TR" sz="2400" dirty="0" smtClean="0">
                <a:solidFill>
                  <a:srgbClr val="000000"/>
                </a:solidFill>
                <a:latin typeface="Comic Sans MS" panose="030F0702030302020204" pitchFamily="66" charset="0"/>
              </a:rPr>
              <a:t> </a:t>
            </a:r>
            <a:r>
              <a:rPr lang="en-US" altLang="tr-TR" sz="2400" dirty="0">
                <a:solidFill>
                  <a:srgbClr val="000000"/>
                </a:solidFill>
                <a:latin typeface="Comic Sans MS" panose="030F0702030302020204" pitchFamily="66" charset="0"/>
              </a:rPr>
              <a:t>is positive</a:t>
            </a:r>
            <a:endParaRPr lang="en-US" altLang="tr-TR" sz="2400" baseline="-250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3072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209801"/>
            <a:ext cx="4648200" cy="276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960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576947" y="76093"/>
            <a:ext cx="70196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Small </a:t>
            </a:r>
            <a:r>
              <a:rPr kumimoji="0" lang="tr-TR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Signal</a:t>
            </a:r>
            <a:r>
              <a:rPr kumimoji="0" lang="tr-TR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tr-TR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Operation</a:t>
            </a:r>
            <a:r>
              <a:rPr kumimoji="0" lang="tr-T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tr-TR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</a:t>
            </a:r>
            <a:r>
              <a:rPr kumimoji="0" lang="tr-TR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Common</a:t>
            </a:r>
            <a:r>
              <a:rPr kumimoji="0" lang="tr-T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tr-TR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</a:t>
            </a:r>
            <a:r>
              <a:rPr kumimoji="0" lang="tr-TR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4" y="499484"/>
            <a:ext cx="4314825" cy="5286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057" y="830220"/>
            <a:ext cx="4429125" cy="3943350"/>
          </a:xfrm>
          <a:prstGeom prst="rect">
            <a:avLst/>
          </a:prstGeom>
        </p:spPr>
      </p:pic>
      <p:pic>
        <p:nvPicPr>
          <p:cNvPr id="2" name="Resi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546" y="4636077"/>
            <a:ext cx="4733925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1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054" y="640772"/>
            <a:ext cx="4181475" cy="1143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991" y="2273300"/>
            <a:ext cx="5181600" cy="1238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9928" y="3699596"/>
            <a:ext cx="5419725" cy="1009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612" y="4897293"/>
            <a:ext cx="3448050" cy="134302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519054" y="4709246"/>
            <a:ext cx="0" cy="153107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19054" y="4709246"/>
            <a:ext cx="41814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700529" y="4709246"/>
            <a:ext cx="0" cy="153107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519054" y="6240318"/>
            <a:ext cx="418147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10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97818" y="397164"/>
            <a:ext cx="100673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Tahoma" panose="020B0604030504040204" pitchFamily="34" charset="0"/>
                <a:cs typeface="Tahoma" panose="020B0604030504040204" pitchFamily="34" charset="0"/>
              </a:rPr>
              <a:t>Common mode rejection ratio (CMRR)      </a:t>
            </a:r>
          </a:p>
        </p:txBody>
      </p:sp>
      <p:graphicFrame>
        <p:nvGraphicFramePr>
          <p:cNvPr id="7" name="Object 4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465843239"/>
              </p:ext>
            </p:extLst>
          </p:nvPr>
        </p:nvGraphicFramePr>
        <p:xfrm>
          <a:off x="1594729" y="2928333"/>
          <a:ext cx="2533633" cy="1355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1" name="Equation" r:id="rId3" imgW="901440" imgH="482400" progId="Equation.3">
                  <p:embed/>
                </p:oleObj>
              </mc:Choice>
              <mc:Fallback>
                <p:oleObj name="Equation" r:id="rId3" imgW="901440" imgH="482400" progId="Equation.3">
                  <p:embed/>
                  <p:pic>
                    <p:nvPicPr>
                      <p:cNvPr id="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4729" y="2928333"/>
                        <a:ext cx="2533633" cy="13558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etin kutusu 1"/>
          <p:cNvSpPr txBox="1"/>
          <p:nvPr/>
        </p:nvSpPr>
        <p:spPr>
          <a:xfrm>
            <a:off x="757382" y="1431637"/>
            <a:ext cx="1099127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sz="2800" dirty="0" smtClean="0">
                <a:latin typeface="Comic Sans MS" panose="030F0702030302020204" pitchFamily="66" charset="0"/>
              </a:rPr>
              <a:t>CMRR </a:t>
            </a:r>
            <a:r>
              <a:rPr lang="en-US" sz="2800" dirty="0">
                <a:latin typeface="Comic Sans MS" panose="030F0702030302020204" pitchFamily="66" charset="0"/>
              </a:rPr>
              <a:t>is a measure of how well the differential amplifier suppresses the input voltage in common mode.</a:t>
            </a:r>
            <a:endParaRPr lang="en-US" sz="2800" dirty="0">
              <a:solidFill>
                <a:prstClr val="black"/>
              </a:solidFill>
              <a:latin typeface="Comic Sans MS" panose="030F0702030302020204" pitchFamily="66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0556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515" y="1559070"/>
            <a:ext cx="9496425" cy="30194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63273" y="249382"/>
            <a:ext cx="5255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MOSFET CURRENT MIRROR</a:t>
            </a:r>
            <a:endParaRPr kumimoji="0" lang="tr-TR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1274" y="5043055"/>
            <a:ext cx="10815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dirty="0">
                <a:latin typeface="Comic Sans MS" panose="030F0702030302020204" pitchFamily="66" charset="0"/>
              </a:rPr>
              <a:t>The concept of Current Mirror can be applied to MOS transistors in the same way.</a:t>
            </a:r>
            <a:endParaRPr kumimoji="0" lang="tr-T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70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Number Placeholder 3">
            <a:extLst>
              <a:ext uri="{FF2B5EF4-FFF2-40B4-BE49-F238E27FC236}">
                <a16:creationId xmlns:a16="http://schemas.microsoft.com/office/drawing/2014/main" id="{F391AE2B-EDC3-4DBF-BAD4-BF8E27604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C63D5A31-8834-4B7B-BC77-20FE4607A42A}" type="slidenum">
              <a:rPr lang="en-US" altLang="en-US" sz="1400">
                <a:solidFill>
                  <a:srgbClr val="000000"/>
                </a:solidFill>
                <a:latin typeface="Comic Sans MS" panose="030F0702030302020204" pitchFamily="66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54</a:t>
            </a:fld>
            <a:endParaRPr lang="en-US" altLang="en-US" sz="14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48131" name="Rectangle 5">
            <a:extLst>
              <a:ext uri="{FF2B5EF4-FFF2-40B4-BE49-F238E27FC236}">
                <a16:creationId xmlns:a16="http://schemas.microsoft.com/office/drawing/2014/main" id="{8C52E480-CEF7-4DC2-A36C-3F1DFD2E6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3525" y="11113"/>
            <a:ext cx="9144000" cy="754062"/>
          </a:xfrm>
          <a:prstGeom prst="rect">
            <a:avLst/>
          </a:prstGeom>
          <a:solidFill>
            <a:srgbClr val="FF99FF"/>
          </a:solidFill>
          <a:ln w="28575">
            <a:solidFill>
              <a:srgbClr val="FF00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48132" name="Rectangle 6">
            <a:extLst>
              <a:ext uri="{FF2B5EF4-FFF2-40B4-BE49-F238E27FC236}">
                <a16:creationId xmlns:a16="http://schemas.microsoft.com/office/drawing/2014/main" id="{DC268A74-167D-4AFC-A3B6-296C2A17A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6700" y="790575"/>
            <a:ext cx="9144000" cy="477838"/>
          </a:xfrm>
          <a:prstGeom prst="rect">
            <a:avLst/>
          </a:prstGeom>
          <a:solidFill>
            <a:srgbClr val="99FFCC"/>
          </a:solidFill>
          <a:ln w="28575">
            <a:solidFill>
              <a:srgbClr val="33CCCC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48134" name="Text Box 8">
            <a:extLst>
              <a:ext uri="{FF2B5EF4-FFF2-40B4-BE49-F238E27FC236}">
                <a16:creationId xmlns:a16="http://schemas.microsoft.com/office/drawing/2014/main" id="{7A6F4F37-4943-4BC8-A4E5-AFFDA0D2C0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8926" y="57151"/>
            <a:ext cx="2164375" cy="646331"/>
          </a:xfrm>
          <a:prstGeom prst="rect">
            <a:avLst/>
          </a:prstGeom>
          <a:solidFill>
            <a:srgbClr val="FF99FF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3600" dirty="0">
                <a:solidFill>
                  <a:srgbClr val="000000"/>
                </a:solidFill>
                <a:latin typeface="Comic Sans MS" panose="030F0702030302020204" pitchFamily="66" charset="0"/>
              </a:rPr>
              <a:t>MOSFET</a:t>
            </a:r>
          </a:p>
        </p:txBody>
      </p:sp>
      <p:sp>
        <p:nvSpPr>
          <p:cNvPr id="48135" name="Line 9">
            <a:extLst>
              <a:ext uri="{FF2B5EF4-FFF2-40B4-BE49-F238E27FC236}">
                <a16:creationId xmlns:a16="http://schemas.microsoft.com/office/drawing/2014/main" id="{DC598137-13BA-4D2D-BE02-C7DD684B852B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8075" y="1"/>
            <a:ext cx="0" cy="765175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dirty="0">
              <a:solidFill>
                <a:srgbClr val="000000"/>
              </a:solidFill>
              <a:latin typeface="Comic Sans MS" panose="030F0702030302020204" pitchFamily="66" charset="0"/>
              <a:cs typeface="Arial" panose="020B0604020202020204" pitchFamily="34" charset="0"/>
            </a:endParaRPr>
          </a:p>
        </p:txBody>
      </p:sp>
      <p:sp>
        <p:nvSpPr>
          <p:cNvPr id="48136" name="Text Box 10">
            <a:extLst>
              <a:ext uri="{FF2B5EF4-FFF2-40B4-BE49-F238E27FC236}">
                <a16:creationId xmlns:a16="http://schemas.microsoft.com/office/drawing/2014/main" id="{16DB4346-7319-4510-98F0-F80C3A2A5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500" y="811214"/>
            <a:ext cx="3703258" cy="461665"/>
          </a:xfrm>
          <a:prstGeom prst="rect">
            <a:avLst/>
          </a:prstGeom>
          <a:solidFill>
            <a:srgbClr val="99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b="1" dirty="0">
                <a:solidFill>
                  <a:srgbClr val="000000"/>
                </a:solidFill>
                <a:latin typeface="Comic Sans MS" panose="030F0702030302020204" pitchFamily="66" charset="0"/>
              </a:rPr>
              <a:t>The MOSFET Amplifier</a:t>
            </a:r>
          </a:p>
        </p:txBody>
      </p:sp>
      <p:sp>
        <p:nvSpPr>
          <p:cNvPr id="48137" name="Text Box 15">
            <a:extLst>
              <a:ext uri="{FF2B5EF4-FFF2-40B4-BE49-F238E27FC236}">
                <a16:creationId xmlns:a16="http://schemas.microsoft.com/office/drawing/2014/main" id="{346E235C-0B15-4287-B0D2-99ACBEEF2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2551" y="782639"/>
            <a:ext cx="1601721" cy="461665"/>
          </a:xfrm>
          <a:prstGeom prst="rect">
            <a:avLst/>
          </a:prstGeom>
          <a:solidFill>
            <a:srgbClr val="F0FD4D"/>
          </a:solidFill>
          <a:ln w="28575">
            <a:solidFill>
              <a:srgbClr val="FF66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>
                <a:solidFill>
                  <a:srgbClr val="000000"/>
                </a:solidFill>
                <a:latin typeface="Comic Sans MS" panose="030F0702030302020204" pitchFamily="66" charset="0"/>
              </a:rPr>
              <a:t>Example 1</a:t>
            </a:r>
            <a:endParaRPr lang="en-US" altLang="en-US" sz="2400" i="1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48138" name="Picture 16">
            <a:extLst>
              <a:ext uri="{FF2B5EF4-FFF2-40B4-BE49-F238E27FC236}">
                <a16:creationId xmlns:a16="http://schemas.microsoft.com/office/drawing/2014/main" id="{E012C882-A9EA-48F7-97DF-9494C1EDC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864" y="1628776"/>
            <a:ext cx="2968625" cy="396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9" name="Text Box 17">
            <a:extLst>
              <a:ext uri="{FF2B5EF4-FFF2-40B4-BE49-F238E27FC236}">
                <a16:creationId xmlns:a16="http://schemas.microsoft.com/office/drawing/2014/main" id="{624F3F82-EBA4-4D44-805D-65E2AC149F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7214" y="1503363"/>
            <a:ext cx="62134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The MOSFET in the figure has the following parameters;</a:t>
            </a:r>
          </a:p>
        </p:txBody>
      </p:sp>
      <p:graphicFrame>
        <p:nvGraphicFramePr>
          <p:cNvPr id="48140" name="Object 18">
            <a:extLst>
              <a:ext uri="{FF2B5EF4-FFF2-40B4-BE49-F238E27FC236}">
                <a16:creationId xmlns:a16="http://schemas.microsoft.com/office/drawing/2014/main" id="{F893EFAA-46BF-431E-A9C7-CC934BFF7D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24114" y="2420939"/>
          <a:ext cx="5081587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6" name="Equation" r:id="rId5" imgW="2425700" imgH="241300" progId="Equation.3">
                  <p:embed/>
                </p:oleObj>
              </mc:Choice>
              <mc:Fallback>
                <p:oleObj name="Equation" r:id="rId5" imgW="2425700" imgH="241300" progId="Equation.3">
                  <p:embed/>
                  <p:pic>
                    <p:nvPicPr>
                      <p:cNvPr id="48140" name="Object 18">
                        <a:extLst>
                          <a:ext uri="{FF2B5EF4-FFF2-40B4-BE49-F238E27FC236}">
                            <a16:creationId xmlns:a16="http://schemas.microsoft.com/office/drawing/2014/main" id="{F893EFAA-46BF-431E-A9C7-CC934BFF7D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4114" y="2420939"/>
                        <a:ext cx="5081587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41" name="Text Box 19">
            <a:extLst>
              <a:ext uri="{FF2B5EF4-FFF2-40B4-BE49-F238E27FC236}">
                <a16:creationId xmlns:a16="http://schemas.microsoft.com/office/drawing/2014/main" id="{A4C79491-CB61-455C-8A94-1AC225BF6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9275" y="3187700"/>
            <a:ext cx="5716588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50000"/>
              </a:spcAft>
              <a:buNone/>
            </a:pPr>
            <a:r>
              <a:rPr lang="en-US" altLang="en-US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The transistor is biased for </a:t>
            </a:r>
            <a:r>
              <a:rPr lang="en-US" altLang="en-US" sz="2000" i="1" dirty="0">
                <a:solidFill>
                  <a:srgbClr val="000000"/>
                </a:solidFill>
                <a:latin typeface="Comic Sans MS" panose="030F0702030302020204" pitchFamily="66" charset="0"/>
              </a:rPr>
              <a:t>I</a:t>
            </a:r>
            <a:r>
              <a:rPr lang="en-US" altLang="en-US" sz="2000" i="1" baseline="-25000" dirty="0">
                <a:solidFill>
                  <a:srgbClr val="000000"/>
                </a:solidFill>
                <a:latin typeface="Comic Sans MS" panose="030F0702030302020204" pitchFamily="66" charset="0"/>
              </a:rPr>
              <a:t>DQ</a:t>
            </a:r>
            <a:r>
              <a:rPr lang="en-US" altLang="en-US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 = 0.4 mA.</a:t>
            </a:r>
          </a:p>
          <a:p>
            <a:pPr fontAlgn="base">
              <a:spcBef>
                <a:spcPct val="0"/>
              </a:spcBef>
              <a:spcAft>
                <a:spcPct val="50000"/>
              </a:spcAft>
              <a:buNone/>
            </a:pPr>
            <a:r>
              <a:rPr lang="en-US" altLang="en-US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(a)  Draw the ac equivalent circuit.</a:t>
            </a:r>
          </a:p>
          <a:p>
            <a:pPr fontAlgn="base">
              <a:spcBef>
                <a:spcPct val="0"/>
              </a:spcBef>
              <a:spcAft>
                <a:spcPct val="50000"/>
              </a:spcAft>
              <a:buNone/>
            </a:pPr>
            <a:r>
              <a:rPr lang="en-US" altLang="en-US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(b)  Draw the small-signal equivalent circuit.</a:t>
            </a:r>
          </a:p>
          <a:p>
            <a:pPr fontAlgn="base">
              <a:spcBef>
                <a:spcPct val="0"/>
              </a:spcBef>
              <a:spcAft>
                <a:spcPct val="50000"/>
              </a:spcAft>
              <a:buNone/>
            </a:pPr>
            <a:r>
              <a:rPr lang="en-US" altLang="en-US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(c)  Determine the small-signal voltage gain </a:t>
            </a:r>
            <a:r>
              <a:rPr lang="en-US" altLang="en-US" sz="2000" i="1" dirty="0">
                <a:solidFill>
                  <a:srgbClr val="000000"/>
                </a:solidFill>
                <a:latin typeface="Comic Sans MS" panose="030F0702030302020204" pitchFamily="66" charset="0"/>
              </a:rPr>
              <a:t>A</a:t>
            </a:r>
            <a:r>
              <a:rPr lang="en-US" altLang="en-US" sz="2000" i="1" baseline="-25000" dirty="0">
                <a:solidFill>
                  <a:srgbClr val="000000"/>
                </a:solidFill>
                <a:latin typeface="Comic Sans MS" panose="030F0702030302020204" pitchFamily="66" charset="0"/>
              </a:rPr>
              <a:t>v</a:t>
            </a:r>
            <a:r>
              <a:rPr lang="en-US" altLang="en-US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63246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Number Placeholder 3">
            <a:extLst>
              <a:ext uri="{FF2B5EF4-FFF2-40B4-BE49-F238E27FC236}">
                <a16:creationId xmlns:a16="http://schemas.microsoft.com/office/drawing/2014/main" id="{EAF637A8-3FBA-4F11-8FA9-8E884BE78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F21CBACB-2E1F-49D7-99A4-D358E1B660AA}" type="slidenum">
              <a:rPr lang="en-US" altLang="en-US" sz="1400">
                <a:solidFill>
                  <a:srgbClr val="000000"/>
                </a:solidFill>
                <a:latin typeface="Comic Sans MS" panose="030F0702030302020204" pitchFamily="66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55</a:t>
            </a:fld>
            <a:endParaRPr lang="en-US" altLang="en-US" sz="14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42C00A7A-D468-483B-AC92-18F600854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3525" y="11113"/>
            <a:ext cx="9144000" cy="754062"/>
          </a:xfrm>
          <a:prstGeom prst="rect">
            <a:avLst/>
          </a:prstGeom>
          <a:solidFill>
            <a:srgbClr val="FF99FF"/>
          </a:solidFill>
          <a:ln w="28575">
            <a:solidFill>
              <a:srgbClr val="FF00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D1081BFE-E3E8-4108-9857-05FCD789D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6700" y="790575"/>
            <a:ext cx="9144000" cy="477838"/>
          </a:xfrm>
          <a:prstGeom prst="rect">
            <a:avLst/>
          </a:prstGeom>
          <a:solidFill>
            <a:srgbClr val="99FFCC"/>
          </a:solidFill>
          <a:ln w="28575">
            <a:solidFill>
              <a:srgbClr val="33CCCC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50181" name="Text Box 4">
            <a:extLst>
              <a:ext uri="{FF2B5EF4-FFF2-40B4-BE49-F238E27FC236}">
                <a16:creationId xmlns:a16="http://schemas.microsoft.com/office/drawing/2014/main" id="{62975A45-8311-42A4-806E-49780DA0E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7213" y="93663"/>
            <a:ext cx="3837910" cy="523220"/>
          </a:xfrm>
          <a:prstGeom prst="rect">
            <a:avLst/>
          </a:prstGeom>
          <a:solidFill>
            <a:srgbClr val="FF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800" b="1" dirty="0">
                <a:solidFill>
                  <a:srgbClr val="000000"/>
                </a:solidFill>
                <a:latin typeface="Comic Sans MS" panose="030F0702030302020204" pitchFamily="66" charset="0"/>
              </a:rPr>
              <a:t>Basic FET Amplifiers</a:t>
            </a:r>
          </a:p>
        </p:txBody>
      </p:sp>
      <p:sp>
        <p:nvSpPr>
          <p:cNvPr id="50182" name="Text Box 5">
            <a:extLst>
              <a:ext uri="{FF2B5EF4-FFF2-40B4-BE49-F238E27FC236}">
                <a16:creationId xmlns:a16="http://schemas.microsoft.com/office/drawing/2014/main" id="{516232EF-034A-438A-B3AD-4193638BE3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8926" y="57151"/>
            <a:ext cx="2164375" cy="646331"/>
          </a:xfrm>
          <a:prstGeom prst="rect">
            <a:avLst/>
          </a:prstGeom>
          <a:solidFill>
            <a:srgbClr val="FF99FF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3600" dirty="0">
                <a:solidFill>
                  <a:srgbClr val="000000"/>
                </a:solidFill>
                <a:latin typeface="Comic Sans MS" panose="030F0702030302020204" pitchFamily="66" charset="0"/>
              </a:rPr>
              <a:t>MOSFET</a:t>
            </a:r>
          </a:p>
        </p:txBody>
      </p:sp>
      <p:sp>
        <p:nvSpPr>
          <p:cNvPr id="50183" name="Line 6">
            <a:extLst>
              <a:ext uri="{FF2B5EF4-FFF2-40B4-BE49-F238E27FC236}">
                <a16:creationId xmlns:a16="http://schemas.microsoft.com/office/drawing/2014/main" id="{B60D2122-363C-400F-BCBB-A91236EA182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8075" y="1"/>
            <a:ext cx="0" cy="765175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dirty="0">
              <a:solidFill>
                <a:srgbClr val="000000"/>
              </a:solidFill>
              <a:latin typeface="Comic Sans MS" panose="030F0702030302020204" pitchFamily="66" charset="0"/>
              <a:cs typeface="Arial" panose="020B0604020202020204" pitchFamily="34" charset="0"/>
            </a:endParaRPr>
          </a:p>
        </p:txBody>
      </p:sp>
      <p:sp>
        <p:nvSpPr>
          <p:cNvPr id="50184" name="Text Box 7">
            <a:extLst>
              <a:ext uri="{FF2B5EF4-FFF2-40B4-BE49-F238E27FC236}">
                <a16:creationId xmlns:a16="http://schemas.microsoft.com/office/drawing/2014/main" id="{7AB793F6-A4CB-4DCD-A6A9-04E80C3BCE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500" y="811214"/>
            <a:ext cx="3703258" cy="461665"/>
          </a:xfrm>
          <a:prstGeom prst="rect">
            <a:avLst/>
          </a:prstGeom>
          <a:solidFill>
            <a:srgbClr val="99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b="1" dirty="0">
                <a:solidFill>
                  <a:srgbClr val="000000"/>
                </a:solidFill>
                <a:latin typeface="Comic Sans MS" panose="030F0702030302020204" pitchFamily="66" charset="0"/>
              </a:rPr>
              <a:t>The MOSFET Amplifier</a:t>
            </a:r>
          </a:p>
        </p:txBody>
      </p:sp>
      <p:sp>
        <p:nvSpPr>
          <p:cNvPr id="50185" name="Text Box 8">
            <a:extLst>
              <a:ext uri="{FF2B5EF4-FFF2-40B4-BE49-F238E27FC236}">
                <a16:creationId xmlns:a16="http://schemas.microsoft.com/office/drawing/2014/main" id="{700DE324-CC27-41A9-BA57-F53D6C6C27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2551" y="782639"/>
            <a:ext cx="3095719" cy="461665"/>
          </a:xfrm>
          <a:prstGeom prst="rect">
            <a:avLst/>
          </a:prstGeom>
          <a:solidFill>
            <a:srgbClr val="F0FD4D"/>
          </a:solidFill>
          <a:ln w="28575">
            <a:solidFill>
              <a:srgbClr val="FF66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>
                <a:solidFill>
                  <a:srgbClr val="000000"/>
                </a:solidFill>
                <a:latin typeface="Comic Sans MS" panose="030F0702030302020204" pitchFamily="66" charset="0"/>
              </a:rPr>
              <a:t>Example 1 – </a:t>
            </a:r>
            <a:r>
              <a:rPr lang="en-US" altLang="en-US" sz="2400" i="1" dirty="0">
                <a:solidFill>
                  <a:srgbClr val="000000"/>
                </a:solidFill>
                <a:latin typeface="Comic Sans MS" panose="030F0702030302020204" pitchFamily="66" charset="0"/>
              </a:rPr>
              <a:t>Solution</a:t>
            </a:r>
          </a:p>
        </p:txBody>
      </p:sp>
      <p:sp>
        <p:nvSpPr>
          <p:cNvPr id="50186" name="Text Box 9">
            <a:extLst>
              <a:ext uri="{FF2B5EF4-FFF2-40B4-BE49-F238E27FC236}">
                <a16:creationId xmlns:a16="http://schemas.microsoft.com/office/drawing/2014/main" id="{36634D72-3EE5-4BDB-B8EF-655A399719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7881" y="1546526"/>
            <a:ext cx="81565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For the ac equivalent circuit, all dc voltage sources are set to zero;</a:t>
            </a:r>
            <a:endParaRPr lang="en-US" altLang="en-US" sz="2000" dirty="0">
              <a:solidFill>
                <a:srgbClr val="000000"/>
              </a:solidFill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50187" name="Text Box 10">
            <a:extLst>
              <a:ext uri="{FF2B5EF4-FFF2-40B4-BE49-F238E27FC236}">
                <a16:creationId xmlns:a16="http://schemas.microsoft.com/office/drawing/2014/main" id="{FDF873FB-45A2-493B-90D2-1A10CD9A71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825" y="1484313"/>
            <a:ext cx="5164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Comic Sans MS" panose="030F0702030302020204" pitchFamily="66" charset="0"/>
              </a:rPr>
              <a:t>(a)</a:t>
            </a:r>
          </a:p>
        </p:txBody>
      </p:sp>
      <p:pic>
        <p:nvPicPr>
          <p:cNvPr id="50188" name="Picture 12">
            <a:extLst>
              <a:ext uri="{FF2B5EF4-FFF2-40B4-BE49-F238E27FC236}">
                <a16:creationId xmlns:a16="http://schemas.microsoft.com/office/drawing/2014/main" id="{0CE8AFF5-584B-4408-94C5-BCC335907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070" y="2194553"/>
            <a:ext cx="2550763" cy="1640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13">
            <a:extLst>
              <a:ext uri="{FF2B5EF4-FFF2-40B4-BE49-F238E27FC236}">
                <a16:creationId xmlns:a16="http://schemas.microsoft.com/office/drawing/2014/main" id="{0BD670E6-E8E7-4466-B1E1-B722F34249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4675" y="3941580"/>
            <a:ext cx="81565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Since </a:t>
            </a:r>
            <a:r>
              <a:rPr lang="en-US" altLang="en-US" sz="2000" i="1" dirty="0">
                <a:solidFill>
                  <a:srgbClr val="00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</a:t>
            </a:r>
            <a:r>
              <a:rPr lang="en-US" altLang="en-US" sz="2000" dirty="0">
                <a:solidFill>
                  <a:srgbClr val="00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 = 0, the output resistance </a:t>
            </a:r>
            <a:r>
              <a:rPr lang="en-US" altLang="en-US" sz="2000" i="1" dirty="0" err="1">
                <a:solidFill>
                  <a:srgbClr val="00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r</a:t>
            </a:r>
            <a:r>
              <a:rPr lang="en-US" altLang="en-US" sz="2000" i="1" baseline="-25000" dirty="0" err="1">
                <a:solidFill>
                  <a:srgbClr val="00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o</a:t>
            </a:r>
            <a:r>
              <a:rPr lang="en-US" altLang="en-US" sz="2000" dirty="0">
                <a:solidFill>
                  <a:srgbClr val="00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 is omitted in the small-signal equivalent circuit;</a:t>
            </a:r>
          </a:p>
        </p:txBody>
      </p:sp>
      <p:pic>
        <p:nvPicPr>
          <p:cNvPr id="14" name="Picture 16">
            <a:extLst>
              <a:ext uri="{FF2B5EF4-FFF2-40B4-BE49-F238E27FC236}">
                <a16:creationId xmlns:a16="http://schemas.microsoft.com/office/drawing/2014/main" id="{D4FD1197-5E2C-4819-8F90-A18B37BBB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506" y="4734748"/>
            <a:ext cx="2843759" cy="1718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15">
            <a:extLst>
              <a:ext uri="{FF2B5EF4-FFF2-40B4-BE49-F238E27FC236}">
                <a16:creationId xmlns:a16="http://schemas.microsoft.com/office/drawing/2014/main" id="{ED2009A4-DDE2-45B8-A7DE-372AC629C8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825" y="3932384"/>
            <a:ext cx="5261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Comic Sans MS" panose="030F0702030302020204" pitchFamily="66" charset="0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38198754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Number Placeholder 3">
            <a:extLst>
              <a:ext uri="{FF2B5EF4-FFF2-40B4-BE49-F238E27FC236}">
                <a16:creationId xmlns:a16="http://schemas.microsoft.com/office/drawing/2014/main" id="{DD2F76F8-9A05-440A-96EB-444E8A2A1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423DC553-40AC-4304-A440-45C1ABD905F0}" type="slidenum">
              <a:rPr lang="en-US" altLang="en-US" sz="1400">
                <a:solidFill>
                  <a:srgbClr val="000000"/>
                </a:solidFill>
                <a:latin typeface="Comic Sans MS" panose="030F0702030302020204" pitchFamily="66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56</a:t>
            </a:fld>
            <a:endParaRPr lang="en-US" altLang="en-US" sz="14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4D45BBE9-D127-4175-8F35-51679AF4C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3525" y="11113"/>
            <a:ext cx="9144000" cy="754062"/>
          </a:xfrm>
          <a:prstGeom prst="rect">
            <a:avLst/>
          </a:prstGeom>
          <a:solidFill>
            <a:srgbClr val="FF99FF"/>
          </a:solidFill>
          <a:ln w="28575">
            <a:solidFill>
              <a:srgbClr val="FF00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1BC5E29B-52CC-4E40-AA04-1EA541D29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6700" y="790575"/>
            <a:ext cx="9144000" cy="477838"/>
          </a:xfrm>
          <a:prstGeom prst="rect">
            <a:avLst/>
          </a:prstGeom>
          <a:solidFill>
            <a:srgbClr val="99FFCC"/>
          </a:solidFill>
          <a:ln w="28575">
            <a:solidFill>
              <a:srgbClr val="33CCCC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54277" name="Text Box 4">
            <a:extLst>
              <a:ext uri="{FF2B5EF4-FFF2-40B4-BE49-F238E27FC236}">
                <a16:creationId xmlns:a16="http://schemas.microsoft.com/office/drawing/2014/main" id="{CAF81FDA-AE29-4E2E-8FB2-B79D945A3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7213" y="93663"/>
            <a:ext cx="3837910" cy="523220"/>
          </a:xfrm>
          <a:prstGeom prst="rect">
            <a:avLst/>
          </a:prstGeom>
          <a:solidFill>
            <a:srgbClr val="FF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800" b="1" dirty="0">
                <a:solidFill>
                  <a:srgbClr val="000000"/>
                </a:solidFill>
                <a:latin typeface="Comic Sans MS" panose="030F0702030302020204" pitchFamily="66" charset="0"/>
              </a:rPr>
              <a:t>Basic FET Amplifiers</a:t>
            </a:r>
          </a:p>
        </p:txBody>
      </p:sp>
      <p:sp>
        <p:nvSpPr>
          <p:cNvPr id="54278" name="Text Box 5">
            <a:extLst>
              <a:ext uri="{FF2B5EF4-FFF2-40B4-BE49-F238E27FC236}">
                <a16:creationId xmlns:a16="http://schemas.microsoft.com/office/drawing/2014/main" id="{EED8DBF9-C001-41EE-AD2F-49B3ACA653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8926" y="57151"/>
            <a:ext cx="2164375" cy="646331"/>
          </a:xfrm>
          <a:prstGeom prst="rect">
            <a:avLst/>
          </a:prstGeom>
          <a:solidFill>
            <a:srgbClr val="FF99FF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3600" dirty="0">
                <a:solidFill>
                  <a:srgbClr val="000000"/>
                </a:solidFill>
                <a:latin typeface="Comic Sans MS" panose="030F0702030302020204" pitchFamily="66" charset="0"/>
              </a:rPr>
              <a:t>MOSFET</a:t>
            </a:r>
          </a:p>
        </p:txBody>
      </p:sp>
      <p:sp>
        <p:nvSpPr>
          <p:cNvPr id="54279" name="Line 6">
            <a:extLst>
              <a:ext uri="{FF2B5EF4-FFF2-40B4-BE49-F238E27FC236}">
                <a16:creationId xmlns:a16="http://schemas.microsoft.com/office/drawing/2014/main" id="{22173EB2-97F1-479D-BBCC-20F892850B52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8075" y="1"/>
            <a:ext cx="0" cy="765175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dirty="0">
              <a:solidFill>
                <a:srgbClr val="000000"/>
              </a:solidFill>
              <a:latin typeface="Comic Sans MS" panose="030F0702030302020204" pitchFamily="66" charset="0"/>
              <a:cs typeface="Arial" panose="020B0604020202020204" pitchFamily="34" charset="0"/>
            </a:endParaRPr>
          </a:p>
        </p:txBody>
      </p:sp>
      <p:sp>
        <p:nvSpPr>
          <p:cNvPr id="54280" name="Text Box 7">
            <a:extLst>
              <a:ext uri="{FF2B5EF4-FFF2-40B4-BE49-F238E27FC236}">
                <a16:creationId xmlns:a16="http://schemas.microsoft.com/office/drawing/2014/main" id="{269DE217-3B18-4E73-A430-11FF931DC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500" y="811214"/>
            <a:ext cx="3703258" cy="461665"/>
          </a:xfrm>
          <a:prstGeom prst="rect">
            <a:avLst/>
          </a:prstGeom>
          <a:solidFill>
            <a:srgbClr val="99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b="1" dirty="0">
                <a:solidFill>
                  <a:srgbClr val="000000"/>
                </a:solidFill>
                <a:latin typeface="Comic Sans MS" panose="030F0702030302020204" pitchFamily="66" charset="0"/>
              </a:rPr>
              <a:t>The MOSFET Amplifier</a:t>
            </a:r>
          </a:p>
        </p:txBody>
      </p:sp>
      <p:sp>
        <p:nvSpPr>
          <p:cNvPr id="54281" name="Text Box 8">
            <a:extLst>
              <a:ext uri="{FF2B5EF4-FFF2-40B4-BE49-F238E27FC236}">
                <a16:creationId xmlns:a16="http://schemas.microsoft.com/office/drawing/2014/main" id="{214D5805-AB1A-45F9-883C-6314B8FC1B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2551" y="782639"/>
            <a:ext cx="4265911" cy="461665"/>
          </a:xfrm>
          <a:prstGeom prst="rect">
            <a:avLst/>
          </a:prstGeom>
          <a:solidFill>
            <a:srgbClr val="F0FD4D"/>
          </a:solidFill>
          <a:ln w="28575">
            <a:solidFill>
              <a:srgbClr val="FF66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>
                <a:solidFill>
                  <a:srgbClr val="000000"/>
                </a:solidFill>
                <a:latin typeface="Comic Sans MS" panose="030F0702030302020204" pitchFamily="66" charset="0"/>
              </a:rPr>
              <a:t>Example 1 – </a:t>
            </a:r>
            <a:r>
              <a:rPr lang="en-US" altLang="en-US" sz="2400" i="1" dirty="0">
                <a:solidFill>
                  <a:srgbClr val="000000"/>
                </a:solidFill>
                <a:latin typeface="Comic Sans MS" panose="030F0702030302020204" pitchFamily="66" charset="0"/>
              </a:rPr>
              <a:t>Solution </a:t>
            </a:r>
            <a:r>
              <a:rPr lang="en-US" altLang="en-US" sz="2400" dirty="0">
                <a:solidFill>
                  <a:srgbClr val="000000"/>
                </a:solidFill>
                <a:latin typeface="Comic Sans MS" panose="030F0702030302020204" pitchFamily="66" charset="0"/>
              </a:rPr>
              <a:t>(</a:t>
            </a:r>
            <a:r>
              <a:rPr lang="en-US" altLang="en-US" sz="2400" i="1" dirty="0">
                <a:solidFill>
                  <a:srgbClr val="000000"/>
                </a:solidFill>
                <a:latin typeface="Comic Sans MS" panose="030F0702030302020204" pitchFamily="66" charset="0"/>
              </a:rPr>
              <a:t>cont’d</a:t>
            </a:r>
            <a:r>
              <a:rPr lang="en-US" altLang="en-US" sz="2400" dirty="0">
                <a:solidFill>
                  <a:srgbClr val="000000"/>
                </a:solidFill>
                <a:latin typeface="Comic Sans MS" panose="030F0702030302020204" pitchFamily="66" charset="0"/>
              </a:rPr>
              <a:t>)</a:t>
            </a:r>
          </a:p>
        </p:txBody>
      </p:sp>
      <p:sp>
        <p:nvSpPr>
          <p:cNvPr id="54282" name="Text Box 9">
            <a:extLst>
              <a:ext uri="{FF2B5EF4-FFF2-40B4-BE49-F238E27FC236}">
                <a16:creationId xmlns:a16="http://schemas.microsoft.com/office/drawing/2014/main" id="{FBE34A07-8590-4B69-9798-8130DBF106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826" y="1484313"/>
            <a:ext cx="5052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Comic Sans MS" panose="030F0702030302020204" pitchFamily="66" charset="0"/>
              </a:rPr>
              <a:t>(c)</a:t>
            </a:r>
          </a:p>
        </p:txBody>
      </p:sp>
      <p:pic>
        <p:nvPicPr>
          <p:cNvPr id="54283" name="Picture 11">
            <a:extLst>
              <a:ext uri="{FF2B5EF4-FFF2-40B4-BE49-F238E27FC236}">
                <a16:creationId xmlns:a16="http://schemas.microsoft.com/office/drawing/2014/main" id="{AAEE12BB-EDD9-40F0-96D8-A14D5227C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921" y="1612581"/>
            <a:ext cx="3238151" cy="4319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Resi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471" y="1938200"/>
            <a:ext cx="3333750" cy="990600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0093" y="3057448"/>
            <a:ext cx="168592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8739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Number Placeholder 3">
            <a:extLst>
              <a:ext uri="{FF2B5EF4-FFF2-40B4-BE49-F238E27FC236}">
                <a16:creationId xmlns:a16="http://schemas.microsoft.com/office/drawing/2014/main" id="{549C209C-273A-4F43-8627-6549D1C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fld id="{B1C64D92-1EC1-4D85-8095-A93E2791856E}" type="slidenum">
              <a:rPr lang="en-US" altLang="en-US" sz="1400">
                <a:solidFill>
                  <a:srgbClr val="000000"/>
                </a:solidFill>
                <a:latin typeface="Comic Sans MS" panose="030F0702030302020204" pitchFamily="66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None/>
              </a:pPr>
              <a:t>57</a:t>
            </a:fld>
            <a:endParaRPr lang="en-US" altLang="en-US" sz="14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DA682B79-7860-47CA-B30E-974F7770B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3525" y="11113"/>
            <a:ext cx="9144000" cy="754062"/>
          </a:xfrm>
          <a:prstGeom prst="rect">
            <a:avLst/>
          </a:prstGeom>
          <a:solidFill>
            <a:srgbClr val="FF99FF"/>
          </a:solidFill>
          <a:ln w="28575">
            <a:solidFill>
              <a:srgbClr val="FF00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4B91F47B-443F-4F9E-90D5-6518F1DBAC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6700" y="790575"/>
            <a:ext cx="9144000" cy="477838"/>
          </a:xfrm>
          <a:prstGeom prst="rect">
            <a:avLst/>
          </a:prstGeom>
          <a:solidFill>
            <a:srgbClr val="99FFCC"/>
          </a:solidFill>
          <a:ln w="28575">
            <a:solidFill>
              <a:srgbClr val="33CCCC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56325" name="Text Box 4">
            <a:extLst>
              <a:ext uri="{FF2B5EF4-FFF2-40B4-BE49-F238E27FC236}">
                <a16:creationId xmlns:a16="http://schemas.microsoft.com/office/drawing/2014/main" id="{8C0B67B9-9687-4449-9B35-B2DC26251B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7213" y="93663"/>
            <a:ext cx="3837910" cy="523220"/>
          </a:xfrm>
          <a:prstGeom prst="rect">
            <a:avLst/>
          </a:prstGeom>
          <a:solidFill>
            <a:srgbClr val="FF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800" b="1" dirty="0">
                <a:solidFill>
                  <a:srgbClr val="000000"/>
                </a:solidFill>
                <a:latin typeface="Comic Sans MS" panose="030F0702030302020204" pitchFamily="66" charset="0"/>
              </a:rPr>
              <a:t>Basic FET Amplifiers</a:t>
            </a:r>
          </a:p>
        </p:txBody>
      </p:sp>
      <p:sp>
        <p:nvSpPr>
          <p:cNvPr id="56326" name="Text Box 5">
            <a:extLst>
              <a:ext uri="{FF2B5EF4-FFF2-40B4-BE49-F238E27FC236}">
                <a16:creationId xmlns:a16="http://schemas.microsoft.com/office/drawing/2014/main" id="{1067F317-ABE5-49F3-900F-5A358F83F8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8926" y="57151"/>
            <a:ext cx="2164375" cy="646331"/>
          </a:xfrm>
          <a:prstGeom prst="rect">
            <a:avLst/>
          </a:prstGeom>
          <a:solidFill>
            <a:srgbClr val="FF99FF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3600" dirty="0">
                <a:solidFill>
                  <a:srgbClr val="000000"/>
                </a:solidFill>
                <a:latin typeface="Comic Sans MS" panose="030F0702030302020204" pitchFamily="66" charset="0"/>
              </a:rPr>
              <a:t>MOSFET</a:t>
            </a:r>
          </a:p>
        </p:txBody>
      </p:sp>
      <p:sp>
        <p:nvSpPr>
          <p:cNvPr id="56327" name="Line 6">
            <a:extLst>
              <a:ext uri="{FF2B5EF4-FFF2-40B4-BE49-F238E27FC236}">
                <a16:creationId xmlns:a16="http://schemas.microsoft.com/office/drawing/2014/main" id="{D1D5EBB3-AF9B-4164-A405-A6CDF66B8C16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8075" y="1"/>
            <a:ext cx="0" cy="765175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dirty="0">
              <a:solidFill>
                <a:srgbClr val="000000"/>
              </a:solidFill>
              <a:latin typeface="Comic Sans MS" panose="030F0702030302020204" pitchFamily="66" charset="0"/>
              <a:cs typeface="Arial" panose="020B0604020202020204" pitchFamily="34" charset="0"/>
            </a:endParaRPr>
          </a:p>
        </p:txBody>
      </p:sp>
      <p:sp>
        <p:nvSpPr>
          <p:cNvPr id="56328" name="Text Box 7">
            <a:extLst>
              <a:ext uri="{FF2B5EF4-FFF2-40B4-BE49-F238E27FC236}">
                <a16:creationId xmlns:a16="http://schemas.microsoft.com/office/drawing/2014/main" id="{F4F9BA6C-5922-4110-8264-5A0534E4A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500" y="811214"/>
            <a:ext cx="3703258" cy="461665"/>
          </a:xfrm>
          <a:prstGeom prst="rect">
            <a:avLst/>
          </a:prstGeom>
          <a:solidFill>
            <a:srgbClr val="99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b="1" dirty="0">
                <a:solidFill>
                  <a:srgbClr val="000000"/>
                </a:solidFill>
                <a:latin typeface="Comic Sans MS" panose="030F0702030302020204" pitchFamily="66" charset="0"/>
              </a:rPr>
              <a:t>The MOSFET Amplifier</a:t>
            </a:r>
          </a:p>
        </p:txBody>
      </p:sp>
      <p:sp>
        <p:nvSpPr>
          <p:cNvPr id="56329" name="Text Box 8">
            <a:extLst>
              <a:ext uri="{FF2B5EF4-FFF2-40B4-BE49-F238E27FC236}">
                <a16:creationId xmlns:a16="http://schemas.microsoft.com/office/drawing/2014/main" id="{F5EAA0EE-6662-4C0D-BFF7-51C68B8C52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2551" y="782639"/>
            <a:ext cx="4265911" cy="461665"/>
          </a:xfrm>
          <a:prstGeom prst="rect">
            <a:avLst/>
          </a:prstGeom>
          <a:solidFill>
            <a:srgbClr val="F0FD4D"/>
          </a:solidFill>
          <a:ln w="28575">
            <a:solidFill>
              <a:srgbClr val="FF66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>
                <a:solidFill>
                  <a:srgbClr val="000000"/>
                </a:solidFill>
                <a:latin typeface="Comic Sans MS" panose="030F0702030302020204" pitchFamily="66" charset="0"/>
              </a:rPr>
              <a:t>Example 1 – </a:t>
            </a:r>
            <a:r>
              <a:rPr lang="en-US" altLang="en-US" sz="2400" i="1" dirty="0">
                <a:solidFill>
                  <a:srgbClr val="000000"/>
                </a:solidFill>
                <a:latin typeface="Comic Sans MS" panose="030F0702030302020204" pitchFamily="66" charset="0"/>
              </a:rPr>
              <a:t>Solution </a:t>
            </a:r>
            <a:r>
              <a:rPr lang="en-US" altLang="en-US" sz="2400" dirty="0">
                <a:solidFill>
                  <a:srgbClr val="000000"/>
                </a:solidFill>
                <a:latin typeface="Comic Sans MS" panose="030F0702030302020204" pitchFamily="66" charset="0"/>
              </a:rPr>
              <a:t>(</a:t>
            </a:r>
            <a:r>
              <a:rPr lang="en-US" altLang="en-US" sz="2400" i="1" dirty="0">
                <a:solidFill>
                  <a:srgbClr val="000000"/>
                </a:solidFill>
                <a:latin typeface="Comic Sans MS" panose="030F0702030302020204" pitchFamily="66" charset="0"/>
              </a:rPr>
              <a:t>cont’d</a:t>
            </a:r>
            <a:r>
              <a:rPr lang="en-US" altLang="en-US" sz="2400" dirty="0">
                <a:solidFill>
                  <a:srgbClr val="000000"/>
                </a:solidFill>
                <a:latin typeface="Comic Sans MS" panose="030F0702030302020204" pitchFamily="66" charset="0"/>
              </a:rPr>
              <a:t>)</a:t>
            </a:r>
          </a:p>
        </p:txBody>
      </p:sp>
      <p:pic>
        <p:nvPicPr>
          <p:cNvPr id="56330" name="Picture 12">
            <a:extLst>
              <a:ext uri="{FF2B5EF4-FFF2-40B4-BE49-F238E27FC236}">
                <a16:creationId xmlns:a16="http://schemas.microsoft.com/office/drawing/2014/main" id="{3F02BBD0-F36B-4879-B2FA-B23EE6CF2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825" y="1484314"/>
            <a:ext cx="3879850" cy="234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6331" name="Object 13">
            <a:extLst>
              <a:ext uri="{FF2B5EF4-FFF2-40B4-BE49-F238E27FC236}">
                <a16:creationId xmlns:a16="http://schemas.microsoft.com/office/drawing/2014/main" id="{238E3436-B049-4E6B-A055-3B7D78B603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11450" y="4994276"/>
          <a:ext cx="1809750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18" name="Equation" r:id="rId5" imgW="863225" imgH="228501" progId="Equation.3">
                  <p:embed/>
                </p:oleObj>
              </mc:Choice>
              <mc:Fallback>
                <p:oleObj name="Equation" r:id="rId5" imgW="863225" imgH="228501" progId="Equation.3">
                  <p:embed/>
                  <p:pic>
                    <p:nvPicPr>
                      <p:cNvPr id="56331" name="Object 13">
                        <a:extLst>
                          <a:ext uri="{FF2B5EF4-FFF2-40B4-BE49-F238E27FC236}">
                            <a16:creationId xmlns:a16="http://schemas.microsoft.com/office/drawing/2014/main" id="{238E3436-B049-4E6B-A055-3B7D78B603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1450" y="4994276"/>
                        <a:ext cx="1809750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32" name="Object 14">
            <a:extLst>
              <a:ext uri="{FF2B5EF4-FFF2-40B4-BE49-F238E27FC236}">
                <a16:creationId xmlns:a16="http://schemas.microsoft.com/office/drawing/2014/main" id="{75655E88-C3FE-485B-A49F-06C38D6AE4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81300" y="3554413"/>
          <a:ext cx="1011238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19" name="Equation" r:id="rId7" imgW="482391" imgH="241195" progId="Equation.3">
                  <p:embed/>
                </p:oleObj>
              </mc:Choice>
              <mc:Fallback>
                <p:oleObj name="Equation" r:id="rId7" imgW="482391" imgH="241195" progId="Equation.3">
                  <p:embed/>
                  <p:pic>
                    <p:nvPicPr>
                      <p:cNvPr id="56332" name="Object 14">
                        <a:extLst>
                          <a:ext uri="{FF2B5EF4-FFF2-40B4-BE49-F238E27FC236}">
                            <a16:creationId xmlns:a16="http://schemas.microsoft.com/office/drawing/2014/main" id="{75655E88-C3FE-485B-A49F-06C38D6AE48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1300" y="3554413"/>
                        <a:ext cx="1011238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33" name="Text Box 15">
            <a:extLst>
              <a:ext uri="{FF2B5EF4-FFF2-40B4-BE49-F238E27FC236}">
                <a16:creationId xmlns:a16="http://schemas.microsoft.com/office/drawing/2014/main" id="{B8BE71E7-BEE0-4093-9B13-F7BA205732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3114" y="1628775"/>
            <a:ext cx="298030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At the output terminal;</a:t>
            </a:r>
          </a:p>
        </p:txBody>
      </p:sp>
      <p:sp>
        <p:nvSpPr>
          <p:cNvPr id="56334" name="Text Box 16">
            <a:extLst>
              <a:ext uri="{FF2B5EF4-FFF2-40B4-BE49-F238E27FC236}">
                <a16:creationId xmlns:a16="http://schemas.microsoft.com/office/drawing/2014/main" id="{6CCDBCB5-9EC9-43F4-9FFF-EDCDCD045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6763" y="2952750"/>
            <a:ext cx="27991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At the input terminal;</a:t>
            </a:r>
          </a:p>
        </p:txBody>
      </p:sp>
      <p:sp>
        <p:nvSpPr>
          <p:cNvPr id="56335" name="Text Box 17">
            <a:extLst>
              <a:ext uri="{FF2B5EF4-FFF2-40B4-BE49-F238E27FC236}">
                <a16:creationId xmlns:a16="http://schemas.microsoft.com/office/drawing/2014/main" id="{9FFBFD9C-6FAE-481A-A258-E106F03592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2475" y="4273550"/>
            <a:ext cx="264207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Substituting for </a:t>
            </a:r>
            <a:r>
              <a:rPr lang="en-US" altLang="en-US" sz="2000" i="1" dirty="0" err="1">
                <a:solidFill>
                  <a:srgbClr val="000000"/>
                </a:solidFill>
                <a:latin typeface="Comic Sans MS" panose="030F0702030302020204" pitchFamily="66" charset="0"/>
              </a:rPr>
              <a:t>V</a:t>
            </a:r>
            <a:r>
              <a:rPr lang="en-US" altLang="en-US" sz="2000" i="1" baseline="-25000" dirty="0" err="1">
                <a:solidFill>
                  <a:srgbClr val="000000"/>
                </a:solidFill>
                <a:latin typeface="Comic Sans MS" panose="030F0702030302020204" pitchFamily="66" charset="0"/>
              </a:rPr>
              <a:t>gs</a:t>
            </a:r>
            <a:r>
              <a:rPr lang="en-US" altLang="en-US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;</a:t>
            </a:r>
          </a:p>
        </p:txBody>
      </p:sp>
      <p:graphicFrame>
        <p:nvGraphicFramePr>
          <p:cNvPr id="56336" name="Object 18">
            <a:extLst>
              <a:ext uri="{FF2B5EF4-FFF2-40B4-BE49-F238E27FC236}">
                <a16:creationId xmlns:a16="http://schemas.microsoft.com/office/drawing/2014/main" id="{18F7D278-1CE8-4D0F-9E6A-CCFA55D5F9B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381628" y="5053482"/>
          <a:ext cx="2289175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20" name="Equation" r:id="rId9" imgW="1091726" imgH="431613" progId="Equation.3">
                  <p:embed/>
                </p:oleObj>
              </mc:Choice>
              <mc:Fallback>
                <p:oleObj name="Equation" r:id="rId9" imgW="1091726" imgH="431613" progId="Equation.3">
                  <p:embed/>
                  <p:pic>
                    <p:nvPicPr>
                      <p:cNvPr id="56336" name="Object 18">
                        <a:extLst>
                          <a:ext uri="{FF2B5EF4-FFF2-40B4-BE49-F238E27FC236}">
                            <a16:creationId xmlns:a16="http://schemas.microsoft.com/office/drawing/2014/main" id="{18F7D278-1CE8-4D0F-9E6A-CCFA55D5F9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1628" y="5053482"/>
                        <a:ext cx="2289175" cy="908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37" name="Object 19">
            <a:extLst>
              <a:ext uri="{FF2B5EF4-FFF2-40B4-BE49-F238E27FC236}">
                <a16:creationId xmlns:a16="http://schemas.microsoft.com/office/drawing/2014/main" id="{138A5599-95EB-4639-90C2-2AFC911177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84475" y="2244725"/>
          <a:ext cx="19431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21" name="Equation" r:id="rId11" imgW="927100" imgH="241300" progId="Equation.3">
                  <p:embed/>
                </p:oleObj>
              </mc:Choice>
              <mc:Fallback>
                <p:oleObj name="Equation" r:id="rId11" imgW="927100" imgH="241300" progId="Equation.3">
                  <p:embed/>
                  <p:pic>
                    <p:nvPicPr>
                      <p:cNvPr id="56337" name="Object 19">
                        <a:extLst>
                          <a:ext uri="{FF2B5EF4-FFF2-40B4-BE49-F238E27FC236}">
                            <a16:creationId xmlns:a16="http://schemas.microsoft.com/office/drawing/2014/main" id="{138A5599-95EB-4639-90C2-2AFC911177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4475" y="2244725"/>
                        <a:ext cx="19431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38" name="Text Box 20">
            <a:extLst>
              <a:ext uri="{FF2B5EF4-FFF2-40B4-BE49-F238E27FC236}">
                <a16:creationId xmlns:a16="http://schemas.microsoft.com/office/drawing/2014/main" id="{DF25F3AB-54CC-4ED8-980C-07A057F0B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275" y="4652963"/>
            <a:ext cx="39372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The small-signal voltage gain is;</a:t>
            </a:r>
          </a:p>
        </p:txBody>
      </p:sp>
      <p:graphicFrame>
        <p:nvGraphicFramePr>
          <p:cNvPr id="19" name="Object 16">
            <a:extLst>
              <a:ext uri="{FF2B5EF4-FFF2-40B4-BE49-F238E27FC236}">
                <a16:creationId xmlns:a16="http://schemas.microsoft.com/office/drawing/2014/main" id="{275A7A08-7F3C-46B4-BF12-407A41EDFC30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340351" y="5859464"/>
          <a:ext cx="4716463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22" name="Equation" r:id="rId13" imgW="2413000" imgH="228600" progId="Equation.3">
                  <p:embed/>
                </p:oleObj>
              </mc:Choice>
              <mc:Fallback>
                <p:oleObj name="Equation" r:id="rId13" imgW="2413000" imgH="228600" progId="Equation.3">
                  <p:embed/>
                  <p:pic>
                    <p:nvPicPr>
                      <p:cNvPr id="19" name="Object 16">
                        <a:extLst>
                          <a:ext uri="{FF2B5EF4-FFF2-40B4-BE49-F238E27FC236}">
                            <a16:creationId xmlns:a16="http://schemas.microsoft.com/office/drawing/2014/main" id="{275A7A08-7F3C-46B4-BF12-407A41EDFC3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0351" y="5859464"/>
                        <a:ext cx="4716463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6980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tr-TR" sz="4000" dirty="0">
                <a:latin typeface="Comic Sans MS" panose="030F0702030302020204" pitchFamily="66" charset="0"/>
              </a:rPr>
              <a:t>Piecewise Model</a:t>
            </a:r>
            <a:br>
              <a:rPr lang="en-US" altLang="tr-TR" sz="4000" dirty="0">
                <a:latin typeface="Comic Sans MS" panose="030F0702030302020204" pitchFamily="66" charset="0"/>
              </a:rPr>
            </a:br>
            <a:r>
              <a:rPr lang="en-US" altLang="tr-TR" sz="4000" dirty="0">
                <a:latin typeface="Comic Sans MS" panose="030F0702030302020204" pitchFamily="66" charset="0"/>
              </a:rPr>
              <a:t>Saturation/Pinch-off Region</a:t>
            </a:r>
          </a:p>
        </p:txBody>
      </p:sp>
      <p:sp>
        <p:nvSpPr>
          <p:cNvPr id="31747" name="Rectangle 5"/>
          <p:cNvSpPr>
            <a:spLocks noChangeArrowheads="1"/>
          </p:cNvSpPr>
          <p:nvPr/>
        </p:nvSpPr>
        <p:spPr bwMode="auto">
          <a:xfrm>
            <a:off x="5111173" y="5262418"/>
            <a:ext cx="235065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tr-TR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V</a:t>
            </a:r>
            <a:r>
              <a:rPr lang="en-US" altLang="tr-TR" sz="2000" baseline="-25000" dirty="0">
                <a:solidFill>
                  <a:srgbClr val="000000"/>
                </a:solidFill>
                <a:latin typeface="Comic Sans MS" panose="030F0702030302020204" pitchFamily="66" charset="0"/>
              </a:rPr>
              <a:t>GS</a:t>
            </a:r>
            <a:r>
              <a:rPr lang="en-US" altLang="tr-TR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 &gt; V</a:t>
            </a:r>
            <a:r>
              <a:rPr lang="en-US" altLang="tr-TR" sz="2000" baseline="-25000" dirty="0">
                <a:solidFill>
                  <a:srgbClr val="000000"/>
                </a:solidFill>
                <a:latin typeface="Comic Sans MS" panose="030F0702030302020204" pitchFamily="66" charset="0"/>
              </a:rPr>
              <a:t>TN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tr-TR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V</a:t>
            </a:r>
            <a:r>
              <a:rPr lang="en-US" altLang="tr-TR" sz="2000" baseline="-25000" dirty="0">
                <a:solidFill>
                  <a:srgbClr val="000000"/>
                </a:solidFill>
                <a:latin typeface="Comic Sans MS" panose="030F0702030302020204" pitchFamily="66" charset="0"/>
              </a:rPr>
              <a:t>DS</a:t>
            </a:r>
            <a:r>
              <a:rPr lang="en-US" altLang="tr-TR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 &gt; V</a:t>
            </a:r>
            <a:r>
              <a:rPr lang="en-US" altLang="tr-TR" sz="2000" baseline="-25000" dirty="0">
                <a:solidFill>
                  <a:srgbClr val="000000"/>
                </a:solidFill>
                <a:latin typeface="Comic Sans MS" panose="030F0702030302020204" pitchFamily="66" charset="0"/>
              </a:rPr>
              <a:t>GS</a:t>
            </a:r>
            <a:r>
              <a:rPr lang="en-US" altLang="tr-TR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 – V</a:t>
            </a:r>
            <a:r>
              <a:rPr lang="en-US" altLang="tr-TR" sz="2000" baseline="-25000" dirty="0">
                <a:solidFill>
                  <a:srgbClr val="000000"/>
                </a:solidFill>
                <a:latin typeface="Comic Sans MS" panose="030F0702030302020204" pitchFamily="66" charset="0"/>
              </a:rPr>
              <a:t>TN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tr-TR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0 </a:t>
            </a:r>
            <a:r>
              <a:rPr lang="en-US" altLang="tr-TR" sz="2000" dirty="0" smtClean="0">
                <a:solidFill>
                  <a:srgbClr val="000000"/>
                </a:solidFill>
                <a:latin typeface="Comic Sans MS" panose="030F0702030302020204" pitchFamily="66" charset="0"/>
              </a:rPr>
              <a:t>mA</a:t>
            </a:r>
            <a:r>
              <a:rPr lang="tr-TR" altLang="tr-TR" sz="2000" dirty="0" smtClean="0">
                <a:solidFill>
                  <a:srgbClr val="000000"/>
                </a:solidFill>
                <a:latin typeface="Comic Sans MS" panose="030F0702030302020204" pitchFamily="66" charset="0"/>
              </a:rPr>
              <a:t>  </a:t>
            </a:r>
            <a:r>
              <a:rPr lang="en-US" altLang="tr-TR" sz="2000" dirty="0" smtClean="0">
                <a:solidFill>
                  <a:srgbClr val="000000"/>
                </a:solidFill>
                <a:latin typeface="Comic Sans MS" panose="030F0702030302020204" pitchFamily="66" charset="0"/>
              </a:rPr>
              <a:t>≤ </a:t>
            </a:r>
            <a:r>
              <a:rPr lang="en-US" altLang="tr-TR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I</a:t>
            </a:r>
            <a:r>
              <a:rPr lang="en-US" altLang="tr-TR" sz="2000" baseline="-25000" dirty="0">
                <a:solidFill>
                  <a:srgbClr val="000000"/>
                </a:solidFill>
                <a:latin typeface="Comic Sans MS" panose="030F0702030302020204" pitchFamily="66" charset="0"/>
              </a:rPr>
              <a:t>D </a:t>
            </a:r>
            <a:endParaRPr lang="tr-TR" altLang="tr-TR" sz="2000" dirty="0" smtClean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tr-TR" sz="2000" dirty="0" smtClean="0">
                <a:solidFill>
                  <a:srgbClr val="000000"/>
                </a:solidFill>
                <a:latin typeface="Comic Sans MS" panose="030F0702030302020204" pitchFamily="66" charset="0"/>
              </a:rPr>
              <a:t>V</a:t>
            </a:r>
            <a:r>
              <a:rPr lang="en-US" altLang="tr-TR" sz="2000" baseline="-25000" dirty="0" smtClean="0">
                <a:solidFill>
                  <a:srgbClr val="000000"/>
                </a:solidFill>
                <a:latin typeface="Comic Sans MS" panose="030F0702030302020204" pitchFamily="66" charset="0"/>
              </a:rPr>
              <a:t>TN </a:t>
            </a:r>
            <a:r>
              <a:rPr lang="en-US" altLang="tr-TR" sz="2000" dirty="0" smtClean="0">
                <a:solidFill>
                  <a:srgbClr val="000000"/>
                </a:solidFill>
                <a:latin typeface="Comic Sans MS" panose="030F0702030302020204" pitchFamily="66" charset="0"/>
              </a:rPr>
              <a:t> </a:t>
            </a:r>
            <a:r>
              <a:rPr lang="en-US" altLang="tr-TR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is positive</a:t>
            </a:r>
            <a:endParaRPr lang="en-US" altLang="tr-TR" sz="2000" baseline="-250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3174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564" y="2081214"/>
            <a:ext cx="5095875" cy="303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611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558" y="489672"/>
            <a:ext cx="7266015" cy="490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1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796" y="1569750"/>
            <a:ext cx="10032422" cy="48524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5796" y="323273"/>
            <a:ext cx="4784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MOSFET Small-</a:t>
            </a:r>
            <a:r>
              <a:rPr kumimoji="0" lang="tr-TR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Signal</a:t>
            </a:r>
            <a:r>
              <a:rPr kumimoji="0" lang="tr-T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Model</a:t>
            </a:r>
            <a:endParaRPr kumimoji="0" lang="tr-T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65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9" y="227559"/>
            <a:ext cx="8536709" cy="642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9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4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15248</TotalTime>
  <Words>787</Words>
  <Application>Microsoft Office PowerPoint</Application>
  <PresentationFormat>Geniş ekran</PresentationFormat>
  <Paragraphs>152</Paragraphs>
  <Slides>57</Slides>
  <Notes>15</Notes>
  <HiddenSlides>0</HiddenSlides>
  <MMClips>0</MMClips>
  <ScaleCrop>false</ScaleCrop>
  <HeadingPairs>
    <vt:vector size="8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6</vt:i4>
      </vt:variant>
      <vt:variant>
        <vt:lpstr>Eklenmiş OLE Hizmet Programları</vt:lpstr>
      </vt:variant>
      <vt:variant>
        <vt:i4>1</vt:i4>
      </vt:variant>
      <vt:variant>
        <vt:lpstr>Slayt Başlıkları</vt:lpstr>
      </vt:variant>
      <vt:variant>
        <vt:i4>57</vt:i4>
      </vt:variant>
    </vt:vector>
  </HeadingPairs>
  <TitlesOfParts>
    <vt:vector size="71" baseType="lpstr">
      <vt:lpstr>Arial</vt:lpstr>
      <vt:lpstr>Calibri</vt:lpstr>
      <vt:lpstr>Calibri Light</vt:lpstr>
      <vt:lpstr>Comic Sans MS</vt:lpstr>
      <vt:lpstr>Symbol</vt:lpstr>
      <vt:lpstr>Tahoma</vt:lpstr>
      <vt:lpstr>Times New Roman</vt:lpstr>
      <vt:lpstr>Office Theme</vt:lpstr>
      <vt:lpstr>Default Design</vt:lpstr>
      <vt:lpstr>1_Default Design</vt:lpstr>
      <vt:lpstr>2_Default Design</vt:lpstr>
      <vt:lpstr>3_Default Design</vt:lpstr>
      <vt:lpstr>4_Default Design</vt:lpstr>
      <vt:lpstr>Equation</vt:lpstr>
      <vt:lpstr>PowerPoint Sunusu</vt:lpstr>
      <vt:lpstr>PowerPoint Sunusu</vt:lpstr>
      <vt:lpstr>PowerPoint Sunusu</vt:lpstr>
      <vt:lpstr>Piecewise Model Cut-off Region</vt:lpstr>
      <vt:lpstr>Piecewise Model Nonsaturation/Triode Region</vt:lpstr>
      <vt:lpstr>Piecewise Model Saturation/Pinch-off Region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COMMON MODE OPERATION</vt:lpstr>
      <vt:lpstr>COMMON MODE OPERATION : DC ANALYSE</vt:lpstr>
      <vt:lpstr>COMMON MODE OPERATION: DC ANALYSE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itu</dc:creator>
  <cp:lastModifiedBy>itu</cp:lastModifiedBy>
  <cp:revision>118</cp:revision>
  <dcterms:created xsi:type="dcterms:W3CDTF">2019-05-02T19:19:22Z</dcterms:created>
  <dcterms:modified xsi:type="dcterms:W3CDTF">2020-05-18T08:22:27Z</dcterms:modified>
</cp:coreProperties>
</file>